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62" r:id="rId4"/>
    <p:sldId id="263" r:id="rId5"/>
    <p:sldId id="266" r:id="rId6"/>
    <p:sldId id="271" r:id="rId7"/>
    <p:sldId id="260" r:id="rId8"/>
    <p:sldId id="274" r:id="rId9"/>
    <p:sldId id="264" r:id="rId10"/>
    <p:sldId id="276" r:id="rId11"/>
    <p:sldId id="267" r:id="rId12"/>
    <p:sldId id="269" r:id="rId13"/>
    <p:sldId id="275" r:id="rId14"/>
    <p:sldId id="257" r:id="rId15"/>
    <p:sldId id="268" r:id="rId16"/>
    <p:sldId id="270" r:id="rId17"/>
    <p:sldId id="258" r:id="rId18"/>
    <p:sldId id="261" r:id="rId19"/>
    <p:sldId id="265" r:id="rId20"/>
    <p:sldId id="259" r:id="rId2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7" d="100"/>
          <a:sy n="107" d="100"/>
        </p:scale>
        <p:origin x="3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5585A-5737-B47A-FC7B-511CC28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46FDA946-9265-0C08-237A-DE4E1E0473E1}"/>
              </a:ext>
            </a:extLst>
          </p:cNvPr>
          <p:cNvSpPr txBox="1"/>
          <p:nvPr/>
        </p:nvSpPr>
        <p:spPr>
          <a:xfrm>
            <a:off x="469542" y="853225"/>
            <a:ext cx="10174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chemeClr val="bg1"/>
              </a:solidFill>
              <a:cs typeface="Calibri"/>
            </a:endParaRPr>
          </a:p>
        </p:txBody>
      </p:sp>
      <p:sp>
        <p:nvSpPr>
          <p:cNvPr id="5" name="TextBox 4">
            <a:extLst>
              <a:ext uri="{FF2B5EF4-FFF2-40B4-BE49-F238E27FC236}">
                <a16:creationId xmlns:a16="http://schemas.microsoft.com/office/drawing/2014/main" id="{79F4555A-73FC-4008-446F-DDFED59BA591}"/>
              </a:ext>
            </a:extLst>
          </p:cNvPr>
          <p:cNvSpPr txBox="1"/>
          <p:nvPr/>
        </p:nvSpPr>
        <p:spPr>
          <a:xfrm>
            <a:off x="2802" y="-44824"/>
            <a:ext cx="1037664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chemeClr val="bg1"/>
                </a:solidFill>
                <a:cs typeface="Calibri"/>
              </a:rPr>
              <a:t>WHAT HAS EUROPE GOT TO DO WITH            </a:t>
            </a:r>
            <a:endParaRPr lang="en-US" dirty="0">
              <a:solidFill>
                <a:schemeClr val="bg1"/>
              </a:solidFill>
            </a:endParaRPr>
          </a:p>
          <a:p>
            <a:r>
              <a:rPr lang="en-GB" sz="4400" dirty="0">
                <a:solidFill>
                  <a:schemeClr val="bg1"/>
                </a:solidFill>
                <a:cs typeface="Calibri"/>
              </a:rPr>
              <a:t>                          </a:t>
            </a:r>
            <a:r>
              <a:rPr lang="en-GB" sz="4400" dirty="0">
                <a:solidFill>
                  <a:schemeClr val="accent2"/>
                </a:solidFill>
              </a:rPr>
              <a:t>ENGLISH 			</a:t>
            </a:r>
          </a:p>
        </p:txBody>
      </p:sp>
      <p:sp>
        <p:nvSpPr>
          <p:cNvPr id="2" name="TextBox 1">
            <a:extLst>
              <a:ext uri="{FF2B5EF4-FFF2-40B4-BE49-F238E27FC236}">
                <a16:creationId xmlns:a16="http://schemas.microsoft.com/office/drawing/2014/main" id="{25470DF5-AD1E-FE9A-3F22-9265FF29DDF2}"/>
              </a:ext>
            </a:extLst>
          </p:cNvPr>
          <p:cNvSpPr txBox="1"/>
          <p:nvPr/>
        </p:nvSpPr>
        <p:spPr>
          <a:xfrm>
            <a:off x="0" y="1732696"/>
            <a:ext cx="9095699" cy="3108543"/>
          </a:xfrm>
          <a:prstGeom prst="rect">
            <a:avLst/>
          </a:prstGeom>
          <a:noFill/>
        </p:spPr>
        <p:txBody>
          <a:bodyPr wrap="square" rtlCol="0">
            <a:spAutoFit/>
          </a:bodyPr>
          <a:lstStyle/>
          <a:p>
            <a:r>
              <a:rPr lang="en-GB" sz="2800" dirty="0">
                <a:solidFill>
                  <a:schemeClr val="bg1"/>
                </a:solidFill>
              </a:rPr>
              <a:t>Europe has been a major influence on English literature throughout history. The dramatic style of tragedy originated in Ancient Greece over 2500 years ago. The first modern novel, Don Quixote, was written by a Spanish author (Cervantes). And the sonnet was first developed in Renaissance Italy and championed by Petrarch in the 1300s.</a:t>
            </a:r>
          </a:p>
          <a:p>
            <a:pPr algn="l"/>
            <a:endParaRPr lang="en-US" sz="2800" dirty="0">
              <a:solidFill>
                <a:schemeClr val="bg1"/>
              </a:solidFill>
            </a:endParaRPr>
          </a:p>
        </p:txBody>
      </p:sp>
      <p:pic>
        <p:nvPicPr>
          <p:cNvPr id="7" name="Picture 6">
            <a:extLst>
              <a:ext uri="{FF2B5EF4-FFF2-40B4-BE49-F238E27FC236}">
                <a16:creationId xmlns:a16="http://schemas.microsoft.com/office/drawing/2014/main" id="{DD346F7B-CBC7-B1D0-7EC4-F6DC03DB0ADA}"/>
              </a:ext>
            </a:extLst>
          </p:cNvPr>
          <p:cNvPicPr>
            <a:picLocks noChangeAspect="1"/>
          </p:cNvPicPr>
          <p:nvPr/>
        </p:nvPicPr>
        <p:blipFill>
          <a:blip r:embed="rId3"/>
          <a:stretch>
            <a:fillRect/>
          </a:stretch>
        </p:blipFill>
        <p:spPr>
          <a:xfrm>
            <a:off x="9686587" y="1732696"/>
            <a:ext cx="1914525" cy="2781300"/>
          </a:xfrm>
          <a:prstGeom prst="rect">
            <a:avLst/>
          </a:prstGeom>
        </p:spPr>
      </p:pic>
      <p:pic>
        <p:nvPicPr>
          <p:cNvPr id="9" name="Picture 8">
            <a:extLst>
              <a:ext uri="{FF2B5EF4-FFF2-40B4-BE49-F238E27FC236}">
                <a16:creationId xmlns:a16="http://schemas.microsoft.com/office/drawing/2014/main" id="{CBC717F5-AC59-B11B-A070-67E3421F4D6B}"/>
              </a:ext>
            </a:extLst>
          </p:cNvPr>
          <p:cNvPicPr>
            <a:picLocks noChangeAspect="1"/>
          </p:cNvPicPr>
          <p:nvPr/>
        </p:nvPicPr>
        <p:blipFill>
          <a:blip r:embed="rId4"/>
          <a:stretch>
            <a:fillRect/>
          </a:stretch>
        </p:blipFill>
        <p:spPr>
          <a:xfrm>
            <a:off x="9686587" y="4753962"/>
            <a:ext cx="1914525" cy="1864072"/>
          </a:xfrm>
          <a:prstGeom prst="rect">
            <a:avLst/>
          </a:prstGeom>
        </p:spPr>
      </p:pic>
      <p:sp>
        <p:nvSpPr>
          <p:cNvPr id="10" name="TextBox 9">
            <a:extLst>
              <a:ext uri="{FF2B5EF4-FFF2-40B4-BE49-F238E27FC236}">
                <a16:creationId xmlns:a16="http://schemas.microsoft.com/office/drawing/2014/main" id="{92AC0121-9490-6D7B-D3E6-77931AA9F1D1}"/>
              </a:ext>
            </a:extLst>
          </p:cNvPr>
          <p:cNvSpPr txBox="1"/>
          <p:nvPr/>
        </p:nvSpPr>
        <p:spPr>
          <a:xfrm>
            <a:off x="-2" y="5417705"/>
            <a:ext cx="9065980" cy="1200329"/>
          </a:xfrm>
          <a:prstGeom prst="rect">
            <a:avLst/>
          </a:prstGeom>
          <a:noFill/>
        </p:spPr>
        <p:txBody>
          <a:bodyPr wrap="square" rtlCol="0">
            <a:spAutoFit/>
          </a:bodyPr>
          <a:lstStyle/>
          <a:p>
            <a:pPr algn="l"/>
            <a:r>
              <a:rPr lang="en-GB" sz="2400" dirty="0">
                <a:solidFill>
                  <a:schemeClr val="bg1"/>
                </a:solidFill>
              </a:rPr>
              <a:t>Discussion question: the sonnet and tragedies were particularly influential on a great English literary figure – who was he? Which other European authors/playwrights can you name?</a:t>
            </a:r>
            <a:endParaRPr lang="en-US" sz="2400" dirty="0">
              <a:solidFill>
                <a:schemeClr val="bg1"/>
              </a:solidFill>
            </a:endParaRPr>
          </a:p>
        </p:txBody>
      </p:sp>
    </p:spTree>
    <p:extLst>
      <p:ext uri="{BB962C8B-B14F-4D97-AF65-F5344CB8AC3E}">
        <p14:creationId xmlns:p14="http://schemas.microsoft.com/office/powerpoint/2010/main" val="398347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D6F7CD-8AB8-16B6-C1DD-907C880DF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99BC545-34DB-A1A0-658F-BEA621AC0B5B}"/>
              </a:ext>
            </a:extLst>
          </p:cNvPr>
          <p:cNvSpPr txBox="1"/>
          <p:nvPr/>
        </p:nvSpPr>
        <p:spPr>
          <a:xfrm>
            <a:off x="0" y="1641925"/>
            <a:ext cx="8953500" cy="2954655"/>
          </a:xfrm>
          <a:prstGeom prst="rect">
            <a:avLst/>
          </a:prstGeom>
          <a:noFill/>
        </p:spPr>
        <p:txBody>
          <a:bodyPr wrap="square" rtlCol="0">
            <a:spAutoFit/>
          </a:bodyPr>
          <a:lstStyle/>
          <a:p>
            <a:r>
              <a:rPr lang="en-GB" sz="2400" dirty="0">
                <a:solidFill>
                  <a:schemeClr val="bg1"/>
                </a:solidFill>
                <a:cs typeface="Calibri"/>
              </a:rPr>
              <a:t>Airbus is one of the largest aircraft manufacturers in the world and an example of a truly pan-European firm. It has factories that build different parts of its planes in France, Spain, Germany and three different locations in Britain. The Airbus A380 is the world’s largest civilian passenger plane and requires 4 million different parts from 1500 different suppliers, operating on a very tight “just-in-time” delivery model.</a:t>
            </a:r>
          </a:p>
          <a:p>
            <a:pPr algn="l"/>
            <a:endParaRPr lang="en-US" dirty="0"/>
          </a:p>
        </p:txBody>
      </p:sp>
      <p:sp>
        <p:nvSpPr>
          <p:cNvPr id="4" name="TextBox 3">
            <a:extLst>
              <a:ext uri="{FF2B5EF4-FFF2-40B4-BE49-F238E27FC236}">
                <a16:creationId xmlns:a16="http://schemas.microsoft.com/office/drawing/2014/main" id="{DC22BEE3-9364-7F56-ABD4-4A664E370295}"/>
              </a:ext>
            </a:extLst>
          </p:cNvPr>
          <p:cNvSpPr txBox="1"/>
          <p:nvPr/>
        </p:nvSpPr>
        <p:spPr>
          <a:xfrm>
            <a:off x="0" y="-125506"/>
            <a:ext cx="10414000"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BUSINESS STUDIES		</a:t>
            </a:r>
            <a:endParaRPr lang="en-US" sz="4400" dirty="0">
              <a:solidFill>
                <a:schemeClr val="bg1"/>
              </a:solidFill>
            </a:endParaRPr>
          </a:p>
        </p:txBody>
      </p:sp>
      <p:sp>
        <p:nvSpPr>
          <p:cNvPr id="5" name="TextBox 4">
            <a:extLst>
              <a:ext uri="{FF2B5EF4-FFF2-40B4-BE49-F238E27FC236}">
                <a16:creationId xmlns:a16="http://schemas.microsoft.com/office/drawing/2014/main" id="{6EB45A1E-376F-2717-2735-56EEC0A9F673}"/>
              </a:ext>
            </a:extLst>
          </p:cNvPr>
          <p:cNvSpPr txBox="1"/>
          <p:nvPr/>
        </p:nvSpPr>
        <p:spPr>
          <a:xfrm>
            <a:off x="0" y="5334590"/>
            <a:ext cx="9141832" cy="1569660"/>
          </a:xfrm>
          <a:prstGeom prst="rect">
            <a:avLst/>
          </a:prstGeom>
          <a:noFill/>
        </p:spPr>
        <p:txBody>
          <a:bodyPr wrap="square" rtlCol="0">
            <a:spAutoFit/>
          </a:bodyPr>
          <a:lstStyle/>
          <a:p>
            <a:pPr algn="l"/>
            <a:r>
              <a:rPr lang="en-GB" sz="2400" dirty="0">
                <a:solidFill>
                  <a:schemeClr val="bg1"/>
                </a:solidFill>
              </a:rPr>
              <a:t>Discussion question: Airbus formed out of a merger of various national aeroplane manufacturers – why do you think it was necessary to do this? What is “just-in-time” delivery and why do you think Airbus employ this model?</a:t>
            </a:r>
            <a:endParaRPr lang="en-US" sz="2400" dirty="0">
              <a:solidFill>
                <a:schemeClr val="bg1"/>
              </a:solidFill>
            </a:endParaRPr>
          </a:p>
        </p:txBody>
      </p:sp>
      <p:pic>
        <p:nvPicPr>
          <p:cNvPr id="7" name="Picture 6">
            <a:extLst>
              <a:ext uri="{FF2B5EF4-FFF2-40B4-BE49-F238E27FC236}">
                <a16:creationId xmlns:a16="http://schemas.microsoft.com/office/drawing/2014/main" id="{9554EF77-9B91-D5F7-F8ED-6AD2F2DDB066}"/>
              </a:ext>
            </a:extLst>
          </p:cNvPr>
          <p:cNvPicPr>
            <a:picLocks noChangeAspect="1"/>
          </p:cNvPicPr>
          <p:nvPr/>
        </p:nvPicPr>
        <p:blipFill>
          <a:blip r:embed="rId3"/>
          <a:stretch>
            <a:fillRect/>
          </a:stretch>
        </p:blipFill>
        <p:spPr>
          <a:xfrm>
            <a:off x="9450940" y="1818200"/>
            <a:ext cx="2243619" cy="2602103"/>
          </a:xfrm>
          <a:prstGeom prst="rect">
            <a:avLst/>
          </a:prstGeom>
        </p:spPr>
      </p:pic>
      <p:pic>
        <p:nvPicPr>
          <p:cNvPr id="11" name="Picture 10">
            <a:extLst>
              <a:ext uri="{FF2B5EF4-FFF2-40B4-BE49-F238E27FC236}">
                <a16:creationId xmlns:a16="http://schemas.microsoft.com/office/drawing/2014/main" id="{E713A9A3-3DB2-A278-61E4-43B6FD1055AE}"/>
              </a:ext>
            </a:extLst>
          </p:cNvPr>
          <p:cNvPicPr>
            <a:picLocks noChangeAspect="1"/>
          </p:cNvPicPr>
          <p:nvPr/>
        </p:nvPicPr>
        <p:blipFill>
          <a:blip r:embed="rId4"/>
          <a:stretch>
            <a:fillRect/>
          </a:stretch>
        </p:blipFill>
        <p:spPr>
          <a:xfrm>
            <a:off x="9599059" y="5191476"/>
            <a:ext cx="2095500" cy="895350"/>
          </a:xfrm>
          <a:prstGeom prst="rect">
            <a:avLst/>
          </a:prstGeom>
        </p:spPr>
      </p:pic>
    </p:spTree>
    <p:extLst>
      <p:ext uri="{BB962C8B-B14F-4D97-AF65-F5344CB8AC3E}">
        <p14:creationId xmlns:p14="http://schemas.microsoft.com/office/powerpoint/2010/main" val="97536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895863-C3E8-7171-F3E2-C8E6F0B61A78}"/>
              </a:ext>
            </a:extLst>
          </p:cNvPr>
          <p:cNvSpPr txBox="1"/>
          <p:nvPr/>
        </p:nvSpPr>
        <p:spPr>
          <a:xfrm>
            <a:off x="5181600" y="2519082"/>
            <a:ext cx="1828800" cy="1828800"/>
          </a:xfrm>
          <a:prstGeom prst="rect">
            <a:avLst/>
          </a:prstGeom>
          <a:noFill/>
        </p:spPr>
        <p:txBody>
          <a:bodyPr wrap="square" rtlCol="0">
            <a:spAutoFit/>
          </a:bodyPr>
          <a:lstStyle/>
          <a:p>
            <a:pPr algn="l"/>
            <a:endParaRPr lang="en-US" dirty="0"/>
          </a:p>
        </p:txBody>
      </p:sp>
      <p:pic>
        <p:nvPicPr>
          <p:cNvPr id="3" name="Picture 3">
            <a:extLst>
              <a:ext uri="{FF2B5EF4-FFF2-40B4-BE49-F238E27FC236}">
                <a16:creationId xmlns:a16="http://schemas.microsoft.com/office/drawing/2014/main" id="{B3DF0904-36FD-3A73-5DA7-2E6C3B59F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D54E918-D2B1-66B6-15EF-9EA595635F34}"/>
              </a:ext>
            </a:extLst>
          </p:cNvPr>
          <p:cNvSpPr txBox="1"/>
          <p:nvPr/>
        </p:nvSpPr>
        <p:spPr>
          <a:xfrm>
            <a:off x="-1" y="-28918"/>
            <a:ext cx="10381129" cy="1437586"/>
          </a:xfrm>
          <a:prstGeom prst="rect">
            <a:avLst/>
          </a:prstGeom>
          <a:noFill/>
        </p:spPr>
        <p:txBody>
          <a:bodyPr wrap="square" lIns="91440" tIns="45720" rIns="91440" bIns="45720" rtlCol="0" anchor="t">
            <a:spAutoFit/>
          </a:bodyPr>
          <a:lstStyle/>
          <a:p>
            <a:pPr algn="l"/>
            <a:r>
              <a:rPr lang="en-GB" sz="4400" dirty="0">
                <a:solidFill>
                  <a:schemeClr val="bg1"/>
                </a:solidFill>
              </a:rPr>
              <a:t>WHAT HAS EUROPE GOT TO DO WITH</a:t>
            </a:r>
          </a:p>
          <a:p>
            <a:r>
              <a:rPr lang="en-GB" sz="4400" dirty="0">
                <a:solidFill>
                  <a:schemeClr val="bg1"/>
                </a:solidFill>
              </a:rPr>
              <a:t>				</a:t>
            </a:r>
            <a:r>
              <a:rPr lang="en-GB" sz="4400" dirty="0">
                <a:solidFill>
                  <a:schemeClr val="accent2"/>
                </a:solidFill>
              </a:rPr>
              <a:t>FRENCH 		</a:t>
            </a:r>
            <a:endParaRPr lang="en-US" sz="4400" dirty="0">
              <a:solidFill>
                <a:schemeClr val="accent6">
                  <a:lumMod val="60000"/>
                  <a:lumOff val="40000"/>
                </a:schemeClr>
              </a:solidFill>
              <a:cs typeface="Calibri"/>
            </a:endParaRPr>
          </a:p>
        </p:txBody>
      </p:sp>
      <p:sp>
        <p:nvSpPr>
          <p:cNvPr id="5" name="TextBox 4">
            <a:extLst>
              <a:ext uri="{FF2B5EF4-FFF2-40B4-BE49-F238E27FC236}">
                <a16:creationId xmlns:a16="http://schemas.microsoft.com/office/drawing/2014/main" id="{094393EF-68D3-9DE9-BF1D-A1EECFC41E22}"/>
              </a:ext>
            </a:extLst>
          </p:cNvPr>
          <p:cNvSpPr txBox="1"/>
          <p:nvPr/>
        </p:nvSpPr>
        <p:spPr>
          <a:xfrm>
            <a:off x="-1" y="1703294"/>
            <a:ext cx="8966580" cy="3477875"/>
          </a:xfrm>
          <a:prstGeom prst="rect">
            <a:avLst/>
          </a:prstGeom>
          <a:noFill/>
        </p:spPr>
        <p:txBody>
          <a:bodyPr wrap="square" rtlCol="0">
            <a:spAutoFit/>
          </a:bodyPr>
          <a:lstStyle/>
          <a:p>
            <a:pPr algn="l"/>
            <a:r>
              <a:rPr lang="en-GB" sz="2000" dirty="0">
                <a:solidFill>
                  <a:schemeClr val="bg1"/>
                </a:solidFill>
              </a:rPr>
              <a:t>French culture has had a huge influence across Europe, in areas as diverse as music, art, film, food and fashion.</a:t>
            </a:r>
          </a:p>
          <a:p>
            <a:pPr algn="l"/>
            <a:r>
              <a:rPr lang="en-GB" sz="2000" dirty="0">
                <a:solidFill>
                  <a:schemeClr val="bg1"/>
                </a:solidFill>
              </a:rPr>
              <a:t>The range of French musical styles is enormous, from the </a:t>
            </a:r>
            <a:r>
              <a:rPr lang="en-GB" sz="2000" dirty="0" err="1">
                <a:solidFill>
                  <a:schemeClr val="bg1"/>
                </a:solidFill>
              </a:rPr>
              <a:t>groundbreaking</a:t>
            </a:r>
            <a:r>
              <a:rPr lang="en-GB" sz="2000" dirty="0">
                <a:solidFill>
                  <a:schemeClr val="bg1"/>
                </a:solidFill>
              </a:rPr>
              <a:t> classical works of Claude Debussy to </a:t>
            </a:r>
            <a:r>
              <a:rPr lang="en-GB" sz="2000" dirty="0" err="1">
                <a:solidFill>
                  <a:schemeClr val="bg1"/>
                </a:solidFill>
              </a:rPr>
              <a:t>Stromae’s</a:t>
            </a:r>
            <a:r>
              <a:rPr lang="en-GB" sz="2000" dirty="0">
                <a:solidFill>
                  <a:schemeClr val="bg1"/>
                </a:solidFill>
              </a:rPr>
              <a:t> '</a:t>
            </a:r>
            <a:r>
              <a:rPr lang="en-GB" sz="2000" dirty="0" err="1">
                <a:solidFill>
                  <a:schemeClr val="bg1"/>
                </a:solidFill>
              </a:rPr>
              <a:t>Alors</a:t>
            </a:r>
            <a:r>
              <a:rPr lang="en-GB" sz="2000" dirty="0">
                <a:solidFill>
                  <a:schemeClr val="bg1"/>
                </a:solidFill>
              </a:rPr>
              <a:t> on danse’, which reached number 1 in 22 countries.</a:t>
            </a:r>
          </a:p>
          <a:p>
            <a:pPr algn="l"/>
            <a:r>
              <a:rPr lang="en-GB" sz="2000" dirty="0">
                <a:solidFill>
                  <a:schemeClr val="bg1"/>
                </a:solidFill>
              </a:rPr>
              <a:t>French cuisine ranges from the universally-accepted deliciousness of the patisserie, to the somewhat more </a:t>
            </a:r>
            <a:r>
              <a:rPr lang="en-GB" sz="2000">
                <a:solidFill>
                  <a:schemeClr val="bg1"/>
                </a:solidFill>
              </a:rPr>
              <a:t>controversial escargots! </a:t>
            </a:r>
            <a:r>
              <a:rPr lang="en-GB" sz="2000" dirty="0">
                <a:solidFill>
                  <a:schemeClr val="bg1"/>
                </a:solidFill>
              </a:rPr>
              <a:t>Even the idea of the restaurant was invented in France with the first restaurant opening in 1765.</a:t>
            </a:r>
          </a:p>
          <a:p>
            <a:pPr algn="l"/>
            <a:r>
              <a:rPr lang="en-GB" sz="2000" dirty="0">
                <a:solidFill>
                  <a:schemeClr val="bg1"/>
                </a:solidFill>
              </a:rPr>
              <a:t>France’s appreciation for fashion developed out of the textile trade in the 17</a:t>
            </a:r>
            <a:r>
              <a:rPr lang="en-GB" sz="2000" baseline="30000" dirty="0">
                <a:solidFill>
                  <a:schemeClr val="bg1"/>
                </a:solidFill>
              </a:rPr>
              <a:t>th</a:t>
            </a:r>
            <a:r>
              <a:rPr lang="en-GB" sz="2000" dirty="0">
                <a:solidFill>
                  <a:schemeClr val="bg1"/>
                </a:solidFill>
              </a:rPr>
              <a:t> century, and many of the world’s leading fashion houses are based in Paris today.</a:t>
            </a:r>
          </a:p>
          <a:p>
            <a:pPr algn="l"/>
            <a:endParaRPr lang="en-US" sz="2000" dirty="0"/>
          </a:p>
        </p:txBody>
      </p:sp>
      <p:sp>
        <p:nvSpPr>
          <p:cNvPr id="6" name="TextBox 5">
            <a:extLst>
              <a:ext uri="{FF2B5EF4-FFF2-40B4-BE49-F238E27FC236}">
                <a16:creationId xmlns:a16="http://schemas.microsoft.com/office/drawing/2014/main" id="{AFDD13EE-1AFB-66A3-206B-32B86615DA27}"/>
              </a:ext>
            </a:extLst>
          </p:cNvPr>
          <p:cNvSpPr txBox="1"/>
          <p:nvPr/>
        </p:nvSpPr>
        <p:spPr>
          <a:xfrm>
            <a:off x="0" y="5473102"/>
            <a:ext cx="8966580" cy="707886"/>
          </a:xfrm>
          <a:prstGeom prst="rect">
            <a:avLst/>
          </a:prstGeom>
          <a:noFill/>
        </p:spPr>
        <p:txBody>
          <a:bodyPr wrap="square" rtlCol="0">
            <a:spAutoFit/>
          </a:bodyPr>
          <a:lstStyle/>
          <a:p>
            <a:pPr algn="l"/>
            <a:r>
              <a:rPr lang="en-US" sz="2000" dirty="0">
                <a:solidFill>
                  <a:schemeClr val="bg1"/>
                </a:solidFill>
              </a:rPr>
              <a:t>Discussion question: what are escargots and what do you think of eating them? Which French fashion houses can you name – which is your </a:t>
            </a:r>
            <a:r>
              <a:rPr lang="en-US" sz="2000" dirty="0" err="1">
                <a:solidFill>
                  <a:schemeClr val="bg1"/>
                </a:solidFill>
              </a:rPr>
              <a:t>favourite</a:t>
            </a:r>
            <a:r>
              <a:rPr lang="en-US" sz="2000" dirty="0">
                <a:solidFill>
                  <a:schemeClr val="bg1"/>
                </a:solidFill>
              </a:rPr>
              <a:t>?</a:t>
            </a:r>
          </a:p>
        </p:txBody>
      </p:sp>
      <p:pic>
        <p:nvPicPr>
          <p:cNvPr id="8" name="Picture 7">
            <a:extLst>
              <a:ext uri="{FF2B5EF4-FFF2-40B4-BE49-F238E27FC236}">
                <a16:creationId xmlns:a16="http://schemas.microsoft.com/office/drawing/2014/main" id="{AC52E643-B20E-DC2E-6E55-B25959F696A7}"/>
              </a:ext>
            </a:extLst>
          </p:cNvPr>
          <p:cNvPicPr>
            <a:picLocks noChangeAspect="1"/>
          </p:cNvPicPr>
          <p:nvPr/>
        </p:nvPicPr>
        <p:blipFill>
          <a:blip r:embed="rId3"/>
          <a:stretch>
            <a:fillRect/>
          </a:stretch>
        </p:blipFill>
        <p:spPr>
          <a:xfrm>
            <a:off x="9633015" y="1713879"/>
            <a:ext cx="2020366" cy="2032044"/>
          </a:xfrm>
          <a:prstGeom prst="rect">
            <a:avLst/>
          </a:prstGeom>
        </p:spPr>
      </p:pic>
      <p:pic>
        <p:nvPicPr>
          <p:cNvPr id="10" name="Picture 9">
            <a:extLst>
              <a:ext uri="{FF2B5EF4-FFF2-40B4-BE49-F238E27FC236}">
                <a16:creationId xmlns:a16="http://schemas.microsoft.com/office/drawing/2014/main" id="{6C10CAB4-51CE-5CF9-D0BF-B17B2A6479AA}"/>
              </a:ext>
            </a:extLst>
          </p:cNvPr>
          <p:cNvPicPr>
            <a:picLocks noChangeAspect="1"/>
          </p:cNvPicPr>
          <p:nvPr/>
        </p:nvPicPr>
        <p:blipFill>
          <a:blip r:embed="rId4"/>
          <a:stretch>
            <a:fillRect/>
          </a:stretch>
        </p:blipFill>
        <p:spPr>
          <a:xfrm>
            <a:off x="9344605" y="4013253"/>
            <a:ext cx="2597186" cy="1669189"/>
          </a:xfrm>
          <a:prstGeom prst="rect">
            <a:avLst/>
          </a:prstGeom>
        </p:spPr>
      </p:pic>
    </p:spTree>
    <p:extLst>
      <p:ext uri="{BB962C8B-B14F-4D97-AF65-F5344CB8AC3E}">
        <p14:creationId xmlns:p14="http://schemas.microsoft.com/office/powerpoint/2010/main" val="48090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BED9FF-A1AB-2496-A75B-83CE31626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extBox 2">
            <a:extLst>
              <a:ext uri="{FF2B5EF4-FFF2-40B4-BE49-F238E27FC236}">
                <a16:creationId xmlns:a16="http://schemas.microsoft.com/office/drawing/2014/main" id="{58009316-8DCA-C3C8-E2D5-576B278A66BB}"/>
              </a:ext>
            </a:extLst>
          </p:cNvPr>
          <p:cNvSpPr txBox="1"/>
          <p:nvPr/>
        </p:nvSpPr>
        <p:spPr>
          <a:xfrm>
            <a:off x="0" y="-103552"/>
            <a:ext cx="10452847" cy="1446550"/>
          </a:xfrm>
          <a:prstGeom prst="rect">
            <a:avLst/>
          </a:prstGeom>
          <a:noFill/>
        </p:spPr>
        <p:txBody>
          <a:bodyPr wrap="square" lIns="91440" tIns="45720" rIns="91440" bIns="45720" rtlCol="0" anchor="t">
            <a:spAutoFit/>
          </a:bodyPr>
          <a:lstStyle/>
          <a:p>
            <a:pPr algn="l"/>
            <a:r>
              <a:rPr lang="en-GB" sz="4400" dirty="0">
                <a:solidFill>
                  <a:schemeClr val="bg1"/>
                </a:solidFill>
              </a:rPr>
              <a:t>WHAT HAS EUROPE GOT TO DO WITH </a:t>
            </a:r>
          </a:p>
          <a:p>
            <a:r>
              <a:rPr lang="en-GB" sz="4400" dirty="0">
                <a:solidFill>
                  <a:schemeClr val="bg1"/>
                </a:solidFill>
              </a:rPr>
              <a:t>                             </a:t>
            </a:r>
            <a:r>
              <a:rPr lang="en-GB" sz="4400" dirty="0">
                <a:solidFill>
                  <a:schemeClr val="accent2"/>
                </a:solidFill>
              </a:rPr>
              <a:t>SPANISH		</a:t>
            </a:r>
            <a:endParaRPr lang="en-US" sz="4400" dirty="0">
              <a:solidFill>
                <a:schemeClr val="accent2"/>
              </a:solidFill>
            </a:endParaRPr>
          </a:p>
        </p:txBody>
      </p:sp>
      <p:sp>
        <p:nvSpPr>
          <p:cNvPr id="4" name="TextBox 3">
            <a:extLst>
              <a:ext uri="{FF2B5EF4-FFF2-40B4-BE49-F238E27FC236}">
                <a16:creationId xmlns:a16="http://schemas.microsoft.com/office/drawing/2014/main" id="{841E1ADC-332F-5539-593A-96D83DE76B3E}"/>
              </a:ext>
            </a:extLst>
          </p:cNvPr>
          <p:cNvSpPr txBox="1"/>
          <p:nvPr/>
        </p:nvSpPr>
        <p:spPr>
          <a:xfrm>
            <a:off x="65240" y="1735376"/>
            <a:ext cx="8872602"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000" dirty="0">
                <a:solidFill>
                  <a:schemeClr val="bg1"/>
                </a:solidFill>
                <a:latin typeface="Calibri"/>
                <a:cs typeface="Calibri"/>
              </a:rPr>
              <a:t>Spain is the largest and sunniest country in Southern Europe and has been a member of the European Union since 1986. Spain’s government often relies on the EU when making decisions about its relationships with other countries and the country is firmly pro-European. Spain is a very popular tourist destination as it is often warm, sunny and has a long expanse of coastline on the Mediterranean Sea. Other reasons for its popularity are that it has stunning natural beauty, in the form of mountains and beaches, and it is a very traditional country with a fascinating culture, including bullfighting, Flamenco music and dancing, foods such as churros or paella, and places to visit like Barcelona Cathedral or one of hundreds of castles. </a:t>
            </a:r>
            <a:endParaRPr lang="en-US" sz="2000" dirty="0">
              <a:solidFill>
                <a:schemeClr val="bg1"/>
              </a:solidFill>
              <a:latin typeface="Calibri"/>
              <a:cs typeface="Calibri"/>
            </a:endParaRPr>
          </a:p>
          <a:p>
            <a:endParaRPr lang="en-GB" sz="2000" dirty="0">
              <a:cs typeface="Calibri"/>
            </a:endParaRPr>
          </a:p>
        </p:txBody>
      </p:sp>
      <p:sp>
        <p:nvSpPr>
          <p:cNvPr id="5" name="TextBox 4">
            <a:extLst>
              <a:ext uri="{FF2B5EF4-FFF2-40B4-BE49-F238E27FC236}">
                <a16:creationId xmlns:a16="http://schemas.microsoft.com/office/drawing/2014/main" id="{2B6119A9-B6BA-C03C-08B9-3C8FA9D925E5}"/>
              </a:ext>
            </a:extLst>
          </p:cNvPr>
          <p:cNvSpPr txBox="1"/>
          <p:nvPr/>
        </p:nvSpPr>
        <p:spPr>
          <a:xfrm>
            <a:off x="104383" y="5467089"/>
            <a:ext cx="900308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chemeClr val="bg1"/>
                </a:solidFill>
                <a:cs typeface="Calibri"/>
              </a:rPr>
              <a:t>Discussion question: if you won a free holiday to any part of Spain right now, where would you go and what would you do? </a:t>
            </a:r>
          </a:p>
          <a:p>
            <a:pPr algn="l"/>
            <a:endParaRPr lang="en-GB" dirty="0">
              <a:cs typeface="Calibri"/>
            </a:endParaRPr>
          </a:p>
        </p:txBody>
      </p:sp>
      <p:pic>
        <p:nvPicPr>
          <p:cNvPr id="6" name="Picture 6" descr="Map&#10;&#10;Description automatically generated">
            <a:extLst>
              <a:ext uri="{FF2B5EF4-FFF2-40B4-BE49-F238E27FC236}">
                <a16:creationId xmlns:a16="http://schemas.microsoft.com/office/drawing/2014/main" id="{F7BAECDB-B4DD-5F33-5811-866FD3ED1A64}"/>
              </a:ext>
            </a:extLst>
          </p:cNvPr>
          <p:cNvPicPr>
            <a:picLocks noChangeAspect="1"/>
          </p:cNvPicPr>
          <p:nvPr/>
        </p:nvPicPr>
        <p:blipFill>
          <a:blip r:embed="rId3"/>
          <a:stretch>
            <a:fillRect/>
          </a:stretch>
        </p:blipFill>
        <p:spPr>
          <a:xfrm>
            <a:off x="9058611" y="1536007"/>
            <a:ext cx="1329879" cy="1499987"/>
          </a:xfrm>
          <a:prstGeom prst="rect">
            <a:avLst/>
          </a:prstGeom>
        </p:spPr>
      </p:pic>
      <p:pic>
        <p:nvPicPr>
          <p:cNvPr id="7" name="Picture 7" descr="A picture containing sky, outdoor, building, place of worship&#10;&#10;Description automatically generated">
            <a:extLst>
              <a:ext uri="{FF2B5EF4-FFF2-40B4-BE49-F238E27FC236}">
                <a16:creationId xmlns:a16="http://schemas.microsoft.com/office/drawing/2014/main" id="{A907EE56-8031-CFB8-DB87-290BABDCF490}"/>
              </a:ext>
            </a:extLst>
          </p:cNvPr>
          <p:cNvPicPr>
            <a:picLocks noChangeAspect="1"/>
          </p:cNvPicPr>
          <p:nvPr/>
        </p:nvPicPr>
        <p:blipFill>
          <a:blip r:embed="rId4"/>
          <a:stretch>
            <a:fillRect/>
          </a:stretch>
        </p:blipFill>
        <p:spPr>
          <a:xfrm>
            <a:off x="10449932" y="1453770"/>
            <a:ext cx="1724025" cy="2447925"/>
          </a:xfrm>
          <a:prstGeom prst="rect">
            <a:avLst/>
          </a:prstGeom>
        </p:spPr>
      </p:pic>
      <p:pic>
        <p:nvPicPr>
          <p:cNvPr id="9" name="Picture 9">
            <a:extLst>
              <a:ext uri="{FF2B5EF4-FFF2-40B4-BE49-F238E27FC236}">
                <a16:creationId xmlns:a16="http://schemas.microsoft.com/office/drawing/2014/main" id="{5FF3A947-4976-51DB-80EB-DA164EF8536F}"/>
              </a:ext>
            </a:extLst>
          </p:cNvPr>
          <p:cNvPicPr>
            <a:picLocks noChangeAspect="1"/>
          </p:cNvPicPr>
          <p:nvPr/>
        </p:nvPicPr>
        <p:blipFill>
          <a:blip r:embed="rId5"/>
          <a:stretch>
            <a:fillRect/>
          </a:stretch>
        </p:blipFill>
        <p:spPr>
          <a:xfrm>
            <a:off x="9134475" y="3159014"/>
            <a:ext cx="1178149" cy="1860059"/>
          </a:xfrm>
          <a:prstGeom prst="rect">
            <a:avLst/>
          </a:prstGeom>
        </p:spPr>
      </p:pic>
      <p:pic>
        <p:nvPicPr>
          <p:cNvPr id="10" name="Picture 10">
            <a:extLst>
              <a:ext uri="{FF2B5EF4-FFF2-40B4-BE49-F238E27FC236}">
                <a16:creationId xmlns:a16="http://schemas.microsoft.com/office/drawing/2014/main" id="{F8E978A5-907F-9A99-2198-FE71113C3DB4}"/>
              </a:ext>
            </a:extLst>
          </p:cNvPr>
          <p:cNvPicPr>
            <a:picLocks noChangeAspect="1"/>
          </p:cNvPicPr>
          <p:nvPr/>
        </p:nvPicPr>
        <p:blipFill>
          <a:blip r:embed="rId6"/>
          <a:stretch>
            <a:fillRect/>
          </a:stretch>
        </p:blipFill>
        <p:spPr>
          <a:xfrm>
            <a:off x="9322695" y="5120627"/>
            <a:ext cx="941231" cy="1736099"/>
          </a:xfrm>
          <a:prstGeom prst="rect">
            <a:avLst/>
          </a:prstGeom>
        </p:spPr>
      </p:pic>
      <p:pic>
        <p:nvPicPr>
          <p:cNvPr id="11" name="Picture 11">
            <a:extLst>
              <a:ext uri="{FF2B5EF4-FFF2-40B4-BE49-F238E27FC236}">
                <a16:creationId xmlns:a16="http://schemas.microsoft.com/office/drawing/2014/main" id="{B69D5F88-EB87-ACFC-3044-C6EBE36CC7EB}"/>
              </a:ext>
            </a:extLst>
          </p:cNvPr>
          <p:cNvPicPr>
            <a:picLocks noChangeAspect="1"/>
          </p:cNvPicPr>
          <p:nvPr/>
        </p:nvPicPr>
        <p:blipFill>
          <a:blip r:embed="rId7"/>
          <a:stretch>
            <a:fillRect/>
          </a:stretch>
        </p:blipFill>
        <p:spPr>
          <a:xfrm>
            <a:off x="10387213" y="4045039"/>
            <a:ext cx="1720672" cy="1794457"/>
          </a:xfrm>
          <a:prstGeom prst="rect">
            <a:avLst/>
          </a:prstGeom>
        </p:spPr>
      </p:pic>
    </p:spTree>
    <p:extLst>
      <p:ext uri="{BB962C8B-B14F-4D97-AF65-F5344CB8AC3E}">
        <p14:creationId xmlns:p14="http://schemas.microsoft.com/office/powerpoint/2010/main" val="165870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D6F7CD-8AB8-16B6-C1DD-907C880DF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99BC545-34DB-A1A0-658F-BEA621AC0B5B}"/>
              </a:ext>
            </a:extLst>
          </p:cNvPr>
          <p:cNvSpPr txBox="1"/>
          <p:nvPr/>
        </p:nvSpPr>
        <p:spPr>
          <a:xfrm>
            <a:off x="-1" y="1641925"/>
            <a:ext cx="8980227" cy="3277820"/>
          </a:xfrm>
          <a:prstGeom prst="rect">
            <a:avLst/>
          </a:prstGeom>
          <a:noFill/>
        </p:spPr>
        <p:txBody>
          <a:bodyPr wrap="square" rtlCol="0">
            <a:spAutoFit/>
          </a:bodyPr>
          <a:lstStyle/>
          <a:p>
            <a:r>
              <a:rPr lang="en-GB" sz="2300" dirty="0">
                <a:solidFill>
                  <a:schemeClr val="bg1"/>
                </a:solidFill>
                <a:cs typeface="Calibri"/>
              </a:rPr>
              <a:t>The German language has many different dialects, because Germanic people lived in many areas of Europe long before the modern state of Germany existed. One such dialect is Alsatian, spoken in the eastern French region of Alsace. Here are some words in Alsatian, can you guess what they mean:</a:t>
            </a:r>
          </a:p>
          <a:p>
            <a:r>
              <a:rPr lang="en-GB" sz="2300" b="1" dirty="0" err="1">
                <a:solidFill>
                  <a:schemeClr val="bg1"/>
                </a:solidFill>
                <a:cs typeface="Calibri"/>
              </a:rPr>
              <a:t>Güata</a:t>
            </a:r>
            <a:r>
              <a:rPr lang="en-GB" sz="2300" b="1" dirty="0">
                <a:solidFill>
                  <a:schemeClr val="bg1"/>
                </a:solidFill>
                <a:cs typeface="Calibri"/>
              </a:rPr>
              <a:t> </a:t>
            </a:r>
            <a:r>
              <a:rPr lang="en-GB" sz="2300" b="1" dirty="0" err="1">
                <a:solidFill>
                  <a:schemeClr val="bg1"/>
                </a:solidFill>
                <a:cs typeface="Calibri"/>
              </a:rPr>
              <a:t>Tàg</a:t>
            </a:r>
            <a:endParaRPr lang="en-GB" sz="2300" b="1" dirty="0">
              <a:solidFill>
                <a:schemeClr val="bg1"/>
              </a:solidFill>
              <a:cs typeface="Calibri"/>
            </a:endParaRPr>
          </a:p>
          <a:p>
            <a:r>
              <a:rPr lang="en-GB" sz="2300" b="1" dirty="0" err="1">
                <a:solidFill>
                  <a:schemeClr val="bg1"/>
                </a:solidFill>
                <a:cs typeface="Calibri"/>
              </a:rPr>
              <a:t>Willkumme</a:t>
            </a:r>
            <a:endParaRPr lang="en-GB" sz="2300" b="1" dirty="0">
              <a:solidFill>
                <a:schemeClr val="bg1"/>
              </a:solidFill>
              <a:cs typeface="Calibri"/>
            </a:endParaRPr>
          </a:p>
          <a:p>
            <a:r>
              <a:rPr lang="en-GB" sz="2300" b="1" dirty="0" err="1">
                <a:solidFill>
                  <a:schemeClr val="bg1"/>
                </a:solidFill>
                <a:cs typeface="Calibri"/>
              </a:rPr>
              <a:t>Kannst</a:t>
            </a:r>
            <a:r>
              <a:rPr lang="en-GB" sz="2300" b="1" dirty="0">
                <a:solidFill>
                  <a:schemeClr val="bg1"/>
                </a:solidFill>
                <a:cs typeface="Calibri"/>
              </a:rPr>
              <a:t> </a:t>
            </a:r>
            <a:r>
              <a:rPr lang="en-GB" sz="2300" b="1" dirty="0" err="1">
                <a:solidFill>
                  <a:schemeClr val="bg1"/>
                </a:solidFill>
                <a:cs typeface="Calibri"/>
              </a:rPr>
              <a:t>dü</a:t>
            </a:r>
            <a:r>
              <a:rPr lang="en-GB" sz="2300" b="1" dirty="0">
                <a:solidFill>
                  <a:schemeClr val="bg1"/>
                </a:solidFill>
                <a:cs typeface="Calibri"/>
              </a:rPr>
              <a:t> </a:t>
            </a:r>
            <a:r>
              <a:rPr lang="en-GB" sz="2300" b="1" dirty="0" err="1">
                <a:solidFill>
                  <a:schemeClr val="bg1"/>
                </a:solidFill>
                <a:cs typeface="Calibri"/>
              </a:rPr>
              <a:t>Englisch</a:t>
            </a:r>
            <a:r>
              <a:rPr lang="en-GB" sz="2300" b="1" dirty="0">
                <a:solidFill>
                  <a:schemeClr val="bg1"/>
                </a:solidFill>
                <a:cs typeface="Calibri"/>
              </a:rPr>
              <a:t> </a:t>
            </a:r>
            <a:r>
              <a:rPr lang="en-GB" sz="2300" b="1" dirty="0" err="1">
                <a:solidFill>
                  <a:schemeClr val="bg1"/>
                </a:solidFill>
                <a:cs typeface="Calibri"/>
              </a:rPr>
              <a:t>redde</a:t>
            </a:r>
            <a:r>
              <a:rPr lang="en-GB" sz="2300" b="1" dirty="0">
                <a:solidFill>
                  <a:schemeClr val="bg1"/>
                </a:solidFill>
                <a:cs typeface="Calibri"/>
              </a:rPr>
              <a:t>?</a:t>
            </a:r>
          </a:p>
          <a:p>
            <a:r>
              <a:rPr lang="en-GB" sz="2300" b="1" dirty="0" err="1">
                <a:solidFill>
                  <a:schemeClr val="bg1"/>
                </a:solidFill>
                <a:cs typeface="Calibri"/>
              </a:rPr>
              <a:t>Or’var</a:t>
            </a:r>
            <a:r>
              <a:rPr lang="en-GB" sz="2300" b="1" dirty="0">
                <a:solidFill>
                  <a:schemeClr val="bg1"/>
                </a:solidFill>
                <a:cs typeface="Calibri"/>
              </a:rPr>
              <a:t> (this last one is taken from a language other than German)</a:t>
            </a:r>
            <a:endParaRPr lang="en-US" sz="2300" b="1" dirty="0">
              <a:solidFill>
                <a:schemeClr val="bg1"/>
              </a:solidFill>
              <a:cs typeface="Calibri"/>
            </a:endParaRPr>
          </a:p>
        </p:txBody>
      </p:sp>
      <p:sp>
        <p:nvSpPr>
          <p:cNvPr id="4" name="TextBox 3">
            <a:extLst>
              <a:ext uri="{FF2B5EF4-FFF2-40B4-BE49-F238E27FC236}">
                <a16:creationId xmlns:a16="http://schemas.microsoft.com/office/drawing/2014/main" id="{DC22BEE3-9364-7F56-ABD4-4A664E370295}"/>
              </a:ext>
            </a:extLst>
          </p:cNvPr>
          <p:cNvSpPr txBox="1"/>
          <p:nvPr/>
        </p:nvSpPr>
        <p:spPr>
          <a:xfrm>
            <a:off x="0" y="-125506"/>
            <a:ext cx="10414000"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GERMAN			</a:t>
            </a:r>
            <a:endParaRPr lang="en-US" sz="4400" dirty="0">
              <a:solidFill>
                <a:schemeClr val="bg1"/>
              </a:solidFill>
            </a:endParaRPr>
          </a:p>
        </p:txBody>
      </p:sp>
      <p:sp>
        <p:nvSpPr>
          <p:cNvPr id="5" name="TextBox 4">
            <a:extLst>
              <a:ext uri="{FF2B5EF4-FFF2-40B4-BE49-F238E27FC236}">
                <a16:creationId xmlns:a16="http://schemas.microsoft.com/office/drawing/2014/main" id="{6EB45A1E-376F-2717-2735-56EEC0A9F673}"/>
              </a:ext>
            </a:extLst>
          </p:cNvPr>
          <p:cNvSpPr txBox="1"/>
          <p:nvPr/>
        </p:nvSpPr>
        <p:spPr>
          <a:xfrm>
            <a:off x="0" y="5413846"/>
            <a:ext cx="9141832" cy="800219"/>
          </a:xfrm>
          <a:prstGeom prst="rect">
            <a:avLst/>
          </a:prstGeom>
          <a:noFill/>
        </p:spPr>
        <p:txBody>
          <a:bodyPr wrap="square" rtlCol="0">
            <a:spAutoFit/>
          </a:bodyPr>
          <a:lstStyle/>
          <a:p>
            <a:pPr algn="l"/>
            <a:r>
              <a:rPr lang="en-GB" sz="2300" dirty="0">
                <a:solidFill>
                  <a:schemeClr val="bg1"/>
                </a:solidFill>
              </a:rPr>
              <a:t>Discussion question: the European Union aims to support minority languages like Alsatian – is it right to do so?</a:t>
            </a:r>
            <a:endParaRPr lang="en-US" sz="2300" dirty="0">
              <a:solidFill>
                <a:schemeClr val="bg1"/>
              </a:solidFill>
            </a:endParaRPr>
          </a:p>
        </p:txBody>
      </p:sp>
      <p:pic>
        <p:nvPicPr>
          <p:cNvPr id="8" name="Picture 7">
            <a:extLst>
              <a:ext uri="{FF2B5EF4-FFF2-40B4-BE49-F238E27FC236}">
                <a16:creationId xmlns:a16="http://schemas.microsoft.com/office/drawing/2014/main" id="{087F774F-64EB-FB07-B817-8EC557F3AF2E}"/>
              </a:ext>
            </a:extLst>
          </p:cNvPr>
          <p:cNvPicPr>
            <a:picLocks noChangeAspect="1"/>
          </p:cNvPicPr>
          <p:nvPr/>
        </p:nvPicPr>
        <p:blipFill>
          <a:blip r:embed="rId3"/>
          <a:stretch>
            <a:fillRect/>
          </a:stretch>
        </p:blipFill>
        <p:spPr>
          <a:xfrm>
            <a:off x="9957392" y="4780483"/>
            <a:ext cx="1666875" cy="1609725"/>
          </a:xfrm>
          <a:prstGeom prst="rect">
            <a:avLst/>
          </a:prstGeom>
        </p:spPr>
      </p:pic>
      <p:pic>
        <p:nvPicPr>
          <p:cNvPr id="10" name="Picture 9">
            <a:extLst>
              <a:ext uri="{FF2B5EF4-FFF2-40B4-BE49-F238E27FC236}">
                <a16:creationId xmlns:a16="http://schemas.microsoft.com/office/drawing/2014/main" id="{CC35CCCD-1A34-C645-90D0-C2EB8BAB198C}"/>
              </a:ext>
            </a:extLst>
          </p:cNvPr>
          <p:cNvPicPr>
            <a:picLocks noChangeAspect="1"/>
          </p:cNvPicPr>
          <p:nvPr/>
        </p:nvPicPr>
        <p:blipFill>
          <a:blip r:embed="rId4"/>
          <a:stretch>
            <a:fillRect/>
          </a:stretch>
        </p:blipFill>
        <p:spPr>
          <a:xfrm>
            <a:off x="9141832" y="2509310"/>
            <a:ext cx="2905125" cy="1543050"/>
          </a:xfrm>
          <a:prstGeom prst="rect">
            <a:avLst/>
          </a:prstGeom>
        </p:spPr>
      </p:pic>
    </p:spTree>
    <p:extLst>
      <p:ext uri="{BB962C8B-B14F-4D97-AF65-F5344CB8AC3E}">
        <p14:creationId xmlns:p14="http://schemas.microsoft.com/office/powerpoint/2010/main" val="273787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943B87F-2016-5E86-A353-9D5D025BC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3" y="-57780"/>
            <a:ext cx="12404905" cy="6938467"/>
          </a:xfrm>
          <a:prstGeom prst="rect">
            <a:avLst/>
          </a:prstGeom>
        </p:spPr>
      </p:pic>
      <p:sp>
        <p:nvSpPr>
          <p:cNvPr id="6" name="TextBox 5">
            <a:extLst>
              <a:ext uri="{FF2B5EF4-FFF2-40B4-BE49-F238E27FC236}">
                <a16:creationId xmlns:a16="http://schemas.microsoft.com/office/drawing/2014/main" id="{2330F491-CD86-909B-EB75-7BCAE0C6A4AE}"/>
              </a:ext>
            </a:extLst>
          </p:cNvPr>
          <p:cNvSpPr txBox="1"/>
          <p:nvPr/>
        </p:nvSpPr>
        <p:spPr>
          <a:xfrm>
            <a:off x="-106453" y="1691064"/>
            <a:ext cx="8854881" cy="3416320"/>
          </a:xfrm>
          <a:prstGeom prst="rect">
            <a:avLst/>
          </a:prstGeom>
          <a:noFill/>
        </p:spPr>
        <p:txBody>
          <a:bodyPr wrap="square" rtlCol="0">
            <a:spAutoFit/>
          </a:bodyPr>
          <a:lstStyle/>
          <a:p>
            <a:pPr algn="l"/>
            <a:r>
              <a:rPr lang="en-GB" sz="2400" dirty="0">
                <a:solidFill>
                  <a:schemeClr val="bg1"/>
                </a:solidFill>
              </a:rPr>
              <a:t>Pablo Picasso was a Spanish painter, sculptor, and print maker. He was one of the best-known artists of the 20</a:t>
            </a:r>
            <a:r>
              <a:rPr lang="en-GB" sz="2400" baseline="30000" dirty="0">
                <a:solidFill>
                  <a:schemeClr val="bg1"/>
                </a:solidFill>
              </a:rPr>
              <a:t>th</a:t>
            </a:r>
            <a:r>
              <a:rPr lang="en-GB" sz="2400" dirty="0">
                <a:solidFill>
                  <a:schemeClr val="bg1"/>
                </a:solidFill>
              </a:rPr>
              <a:t> century and remains very influential to this day with paintings such as his Self Portrait, 1901. He was also a strong European and lived in France for most of his life.</a:t>
            </a:r>
          </a:p>
          <a:p>
            <a:pPr algn="l"/>
            <a:r>
              <a:rPr lang="en-GB" sz="2400" dirty="0">
                <a:solidFill>
                  <a:schemeClr val="bg1"/>
                </a:solidFill>
              </a:rPr>
              <a:t>Picasso co-founded the Cubist movement, a revolutionary new approach to representing reality where artists brought together different views of subjects in the same picture, making the painting appear fragmented and abstracted.</a:t>
            </a:r>
          </a:p>
          <a:p>
            <a:pPr algn="l"/>
            <a:endParaRPr lang="en-US" sz="2400" dirty="0">
              <a:solidFill>
                <a:schemeClr val="bg1"/>
              </a:solidFill>
            </a:endParaRPr>
          </a:p>
        </p:txBody>
      </p:sp>
      <p:sp>
        <p:nvSpPr>
          <p:cNvPr id="9" name="TextBox 8">
            <a:extLst>
              <a:ext uri="{FF2B5EF4-FFF2-40B4-BE49-F238E27FC236}">
                <a16:creationId xmlns:a16="http://schemas.microsoft.com/office/drawing/2014/main" id="{06456BE9-2639-A6B0-6FAA-33333D284936}"/>
              </a:ext>
            </a:extLst>
          </p:cNvPr>
          <p:cNvSpPr txBox="1"/>
          <p:nvPr/>
        </p:nvSpPr>
        <p:spPr>
          <a:xfrm rot="10800000" flipV="1">
            <a:off x="-106453" y="5473092"/>
            <a:ext cx="9141752" cy="1323439"/>
          </a:xfrm>
          <a:prstGeom prst="rect">
            <a:avLst/>
          </a:prstGeom>
          <a:noFill/>
        </p:spPr>
        <p:txBody>
          <a:bodyPr wrap="square" rtlCol="0">
            <a:spAutoFit/>
          </a:bodyPr>
          <a:lstStyle/>
          <a:p>
            <a:r>
              <a:rPr lang="en-GB" sz="2000" dirty="0">
                <a:solidFill>
                  <a:schemeClr val="bg1"/>
                </a:solidFill>
              </a:rPr>
              <a:t>Discussion question: describe the colours and the forms used in the picture shown; how influential do you think Picasso is on more modern forms of art you have seen?</a:t>
            </a:r>
          </a:p>
          <a:p>
            <a:endParaRPr lang="en-GB" sz="2000" dirty="0">
              <a:solidFill>
                <a:schemeClr val="bg1"/>
              </a:solidFill>
            </a:endParaRPr>
          </a:p>
          <a:p>
            <a:r>
              <a:rPr lang="en-GB" sz="2000" dirty="0">
                <a:solidFill>
                  <a:schemeClr val="bg1"/>
                </a:solidFill>
              </a:rPr>
              <a:t>Challenge: create a Picasso WITSO ( in the style of) piece of Picasso. </a:t>
            </a:r>
            <a:endParaRPr lang="en-US" dirty="0">
              <a:solidFill>
                <a:schemeClr val="bg1"/>
              </a:solidFill>
            </a:endParaRPr>
          </a:p>
        </p:txBody>
      </p:sp>
      <p:pic>
        <p:nvPicPr>
          <p:cNvPr id="13" name="Picture 13">
            <a:extLst>
              <a:ext uri="{FF2B5EF4-FFF2-40B4-BE49-F238E27FC236}">
                <a16:creationId xmlns:a16="http://schemas.microsoft.com/office/drawing/2014/main" id="{E5650782-F3E5-8C40-8FAC-16EE3D981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575" y="1329396"/>
            <a:ext cx="2349877" cy="3008989"/>
          </a:xfrm>
          <a:prstGeom prst="rect">
            <a:avLst/>
          </a:prstGeom>
        </p:spPr>
      </p:pic>
      <p:pic>
        <p:nvPicPr>
          <p:cNvPr id="14" name="Picture 14">
            <a:extLst>
              <a:ext uri="{FF2B5EF4-FFF2-40B4-BE49-F238E27FC236}">
                <a16:creationId xmlns:a16="http://schemas.microsoft.com/office/drawing/2014/main" id="{58204E83-1AE6-6C59-9DC8-15B843983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298" y="3746715"/>
            <a:ext cx="2423077" cy="1978846"/>
          </a:xfrm>
          <a:prstGeom prst="rect">
            <a:avLst/>
          </a:prstGeom>
        </p:spPr>
      </p:pic>
      <p:sp>
        <p:nvSpPr>
          <p:cNvPr id="15" name="TextBox 14">
            <a:extLst>
              <a:ext uri="{FF2B5EF4-FFF2-40B4-BE49-F238E27FC236}">
                <a16:creationId xmlns:a16="http://schemas.microsoft.com/office/drawing/2014/main" id="{4E703871-E176-CA25-C9F7-54A54EC01F10}"/>
              </a:ext>
            </a:extLst>
          </p:cNvPr>
          <p:cNvSpPr txBox="1"/>
          <p:nvPr/>
        </p:nvSpPr>
        <p:spPr>
          <a:xfrm>
            <a:off x="-106453" y="-112337"/>
            <a:ext cx="9806265" cy="1446550"/>
          </a:xfrm>
          <a:prstGeom prst="rect">
            <a:avLst/>
          </a:prstGeom>
          <a:noFill/>
        </p:spPr>
        <p:txBody>
          <a:bodyPr wrap="square" rtlCol="0">
            <a:spAutoFit/>
          </a:bodyPr>
          <a:lstStyle/>
          <a:p>
            <a:pPr algn="l"/>
            <a:r>
              <a:rPr lang="en-GB" sz="4400" dirty="0">
                <a:solidFill>
                  <a:schemeClr val="bg1"/>
                </a:solidFill>
              </a:rPr>
              <a:t>WHAT HAS EUROPE GOT TO DO WITH</a:t>
            </a:r>
          </a:p>
          <a:p>
            <a:r>
              <a:rPr lang="en-GB" sz="4400" dirty="0">
                <a:solidFill>
                  <a:schemeClr val="accent2"/>
                </a:solidFill>
              </a:rPr>
              <a:t>                                   ART			</a:t>
            </a:r>
            <a:endParaRPr lang="en-US" dirty="0">
              <a:solidFill>
                <a:schemeClr val="accent2"/>
              </a:solidFill>
              <a:cs typeface="Calibri"/>
            </a:endParaRPr>
          </a:p>
        </p:txBody>
      </p:sp>
    </p:spTree>
    <p:extLst>
      <p:ext uri="{BB962C8B-B14F-4D97-AF65-F5344CB8AC3E}">
        <p14:creationId xmlns:p14="http://schemas.microsoft.com/office/powerpoint/2010/main" val="151945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5D09E21-8ABB-44C2-95B1-F3CC2E76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C0B8FF5C-304F-D69A-A51F-CD9666C47221}"/>
              </a:ext>
            </a:extLst>
          </p:cNvPr>
          <p:cNvSpPr txBox="1"/>
          <p:nvPr/>
        </p:nvSpPr>
        <p:spPr>
          <a:xfrm>
            <a:off x="-1" y="0"/>
            <a:ext cx="10463561" cy="1446550"/>
          </a:xfrm>
          <a:prstGeom prst="rect">
            <a:avLst/>
          </a:prstGeom>
          <a:noFill/>
        </p:spPr>
        <p:txBody>
          <a:bodyPr wrap="square" lIns="91440" tIns="45720" rIns="91440" bIns="45720" rtlCol="0" anchor="t">
            <a:spAutoFit/>
          </a:bodyPr>
          <a:lstStyle/>
          <a:p>
            <a:pPr algn="l"/>
            <a:r>
              <a:rPr lang="en-GB" sz="4400" dirty="0">
                <a:solidFill>
                  <a:schemeClr val="bg1"/>
                </a:solidFill>
              </a:rPr>
              <a:t>WHAT HAS EUROPE GOT TO DO WITH </a:t>
            </a:r>
          </a:p>
          <a:p>
            <a:r>
              <a:rPr lang="en-GB" sz="4400" dirty="0">
                <a:solidFill>
                  <a:schemeClr val="bg1"/>
                </a:solidFill>
              </a:rPr>
              <a:t>				</a:t>
            </a:r>
            <a:r>
              <a:rPr lang="en-GB" sz="4400" dirty="0">
                <a:solidFill>
                  <a:schemeClr val="accent2"/>
                </a:solidFill>
              </a:rPr>
              <a:t>MUSIC 			</a:t>
            </a:r>
            <a:endParaRPr lang="en-US" sz="4400" dirty="0">
              <a:solidFill>
                <a:schemeClr val="accent3">
                  <a:lumMod val="20000"/>
                  <a:lumOff val="80000"/>
                </a:schemeClr>
              </a:solidFill>
              <a:cs typeface="Calibri"/>
            </a:endParaRPr>
          </a:p>
        </p:txBody>
      </p:sp>
      <p:sp>
        <p:nvSpPr>
          <p:cNvPr id="2" name="TextBox 1">
            <a:extLst>
              <a:ext uri="{FF2B5EF4-FFF2-40B4-BE49-F238E27FC236}">
                <a16:creationId xmlns:a16="http://schemas.microsoft.com/office/drawing/2014/main" id="{9FA5A17B-81E1-7A89-BC99-676462B80101}"/>
              </a:ext>
            </a:extLst>
          </p:cNvPr>
          <p:cNvSpPr txBox="1"/>
          <p:nvPr/>
        </p:nvSpPr>
        <p:spPr>
          <a:xfrm>
            <a:off x="65239" y="1747411"/>
            <a:ext cx="888829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Cambria" panose="02040503050406030204" pitchFamily="18" charset="0"/>
              </a:rPr>
              <a:t>From 2014 to 2020, the European Parliament spent €98 million on helping over 130 music projects across the continent, as part of the Creative Europe programme.</a:t>
            </a:r>
            <a:r>
              <a:rPr lang="en-US" sz="2400" dirty="0">
                <a:solidFill>
                  <a:schemeClr val="bg1"/>
                </a:solidFill>
                <a:ea typeface="Cambria" panose="02040503050406030204" pitchFamily="18" charset="0"/>
              </a:rPr>
              <a:t> In 2015, t</a:t>
            </a:r>
            <a:r>
              <a:rPr lang="en-GB" sz="2400" dirty="0">
                <a:solidFill>
                  <a:schemeClr val="bg1"/>
                </a:solidFill>
                <a:ea typeface="Cambria" panose="02040503050406030204" pitchFamily="18" charset="0"/>
              </a:rPr>
              <a:t>he European Parliament also introduced the Music Moves</a:t>
            </a:r>
            <a:r>
              <a:rPr lang="en-US" sz="2400" dirty="0">
                <a:solidFill>
                  <a:schemeClr val="bg1"/>
                </a:solidFill>
                <a:ea typeface="Cambria" panose="02040503050406030204" pitchFamily="18" charset="0"/>
              </a:rPr>
              <a:t> </a:t>
            </a:r>
            <a:r>
              <a:rPr lang="en-GB" sz="2400" dirty="0">
                <a:solidFill>
                  <a:schemeClr val="bg1"/>
                </a:solidFill>
                <a:ea typeface="Cambria" panose="02040503050406030204" pitchFamily="18" charset="0"/>
              </a:rPr>
              <a:t>Europe initiative in 2015, whose aim is to provide a 'backbone' for helping support music projects in the future. Every year, the Music Moves Europe Talent Awards vote on some of the best up-and-coming contemporary artists and awards prizes of up to €10,000.</a:t>
            </a:r>
          </a:p>
        </p:txBody>
      </p:sp>
      <p:sp>
        <p:nvSpPr>
          <p:cNvPr id="5" name="TextBox 4">
            <a:extLst>
              <a:ext uri="{FF2B5EF4-FFF2-40B4-BE49-F238E27FC236}">
                <a16:creationId xmlns:a16="http://schemas.microsoft.com/office/drawing/2014/main" id="{A0E545BC-9013-9087-BCA3-568C7B55EEC0}"/>
              </a:ext>
            </a:extLst>
          </p:cNvPr>
          <p:cNvSpPr txBox="1"/>
          <p:nvPr/>
        </p:nvSpPr>
        <p:spPr>
          <a:xfrm>
            <a:off x="65239" y="5467089"/>
            <a:ext cx="91205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FFFFFF"/>
                </a:solidFill>
                <a:ea typeface="Cambria" panose="02040503050406030204" pitchFamily="18" charset="0"/>
              </a:rPr>
              <a:t>Discussion question: which European composers can you name? Is the Eurovision song contest a good idea or a bad idea for the development of new musical talent?</a:t>
            </a:r>
          </a:p>
          <a:p>
            <a:endParaRPr lang="en-GB" sz="2400" dirty="0">
              <a:ea typeface="Cambria" panose="02040503050406030204" pitchFamily="18" charset="0"/>
              <a:cs typeface="Calibri"/>
            </a:endParaRPr>
          </a:p>
        </p:txBody>
      </p:sp>
      <p:pic>
        <p:nvPicPr>
          <p:cNvPr id="7" name="Picture 6">
            <a:extLst>
              <a:ext uri="{FF2B5EF4-FFF2-40B4-BE49-F238E27FC236}">
                <a16:creationId xmlns:a16="http://schemas.microsoft.com/office/drawing/2014/main" id="{D489F376-92F3-6166-D0D1-D5B65FE6544A}"/>
              </a:ext>
            </a:extLst>
          </p:cNvPr>
          <p:cNvPicPr>
            <a:picLocks noChangeAspect="1"/>
          </p:cNvPicPr>
          <p:nvPr/>
        </p:nvPicPr>
        <p:blipFill>
          <a:blip r:embed="rId3"/>
          <a:stretch>
            <a:fillRect/>
          </a:stretch>
        </p:blipFill>
        <p:spPr>
          <a:xfrm>
            <a:off x="9185752" y="1979423"/>
            <a:ext cx="2765062" cy="1681589"/>
          </a:xfrm>
          <a:prstGeom prst="rect">
            <a:avLst/>
          </a:prstGeom>
        </p:spPr>
      </p:pic>
      <p:pic>
        <p:nvPicPr>
          <p:cNvPr id="9" name="Picture 8">
            <a:extLst>
              <a:ext uri="{FF2B5EF4-FFF2-40B4-BE49-F238E27FC236}">
                <a16:creationId xmlns:a16="http://schemas.microsoft.com/office/drawing/2014/main" id="{C31664EA-AB74-32F0-A2BA-DCB2F9C96396}"/>
              </a:ext>
            </a:extLst>
          </p:cNvPr>
          <p:cNvPicPr>
            <a:picLocks noChangeAspect="1"/>
          </p:cNvPicPr>
          <p:nvPr/>
        </p:nvPicPr>
        <p:blipFill>
          <a:blip r:embed="rId4"/>
          <a:stretch>
            <a:fillRect/>
          </a:stretch>
        </p:blipFill>
        <p:spPr>
          <a:xfrm>
            <a:off x="9555139" y="3905108"/>
            <a:ext cx="2267475" cy="2708796"/>
          </a:xfrm>
          <a:prstGeom prst="rect">
            <a:avLst/>
          </a:prstGeom>
        </p:spPr>
      </p:pic>
    </p:spTree>
    <p:extLst>
      <p:ext uri="{BB962C8B-B14F-4D97-AF65-F5344CB8AC3E}">
        <p14:creationId xmlns:p14="http://schemas.microsoft.com/office/powerpoint/2010/main" val="56717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E304FB2-6E08-A51D-A7F2-2D40CAB74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extBox 2">
            <a:extLst>
              <a:ext uri="{FF2B5EF4-FFF2-40B4-BE49-F238E27FC236}">
                <a16:creationId xmlns:a16="http://schemas.microsoft.com/office/drawing/2014/main" id="{A7953C91-661A-8B94-786E-92C9F1A7B10B}"/>
              </a:ext>
            </a:extLst>
          </p:cNvPr>
          <p:cNvSpPr txBox="1"/>
          <p:nvPr/>
        </p:nvSpPr>
        <p:spPr>
          <a:xfrm>
            <a:off x="0" y="0"/>
            <a:ext cx="9861176"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DRAMA 		</a:t>
            </a:r>
            <a:endParaRPr lang="en-US" sz="4400" dirty="0">
              <a:solidFill>
                <a:schemeClr val="accent2"/>
              </a:solidFill>
            </a:endParaRPr>
          </a:p>
        </p:txBody>
      </p:sp>
      <p:sp>
        <p:nvSpPr>
          <p:cNvPr id="4" name="TextBox 3">
            <a:extLst>
              <a:ext uri="{FF2B5EF4-FFF2-40B4-BE49-F238E27FC236}">
                <a16:creationId xmlns:a16="http://schemas.microsoft.com/office/drawing/2014/main" id="{FCDB8D99-E725-C373-DFB9-9315BEF28429}"/>
              </a:ext>
            </a:extLst>
          </p:cNvPr>
          <p:cNvSpPr txBox="1"/>
          <p:nvPr/>
        </p:nvSpPr>
        <p:spPr>
          <a:xfrm>
            <a:off x="-1" y="1685365"/>
            <a:ext cx="8820727" cy="2677656"/>
          </a:xfrm>
          <a:prstGeom prst="rect">
            <a:avLst/>
          </a:prstGeom>
          <a:noFill/>
        </p:spPr>
        <p:txBody>
          <a:bodyPr wrap="square" rtlCol="0">
            <a:spAutoFit/>
          </a:bodyPr>
          <a:lstStyle/>
          <a:p>
            <a:pPr algn="l"/>
            <a:r>
              <a:rPr lang="en-GB" sz="2400" dirty="0">
                <a:solidFill>
                  <a:schemeClr val="bg1"/>
                </a:solidFill>
              </a:rPr>
              <a:t>Antonin Artaud (1896 - 1948) was a French dramatist, known for his avant-garde theatrical style that consisted of components meant to shock audiences. One of his core beliefs was that drama is integral to a healthy and diverse society and not only serves as an act of entertainment, but also breaks down language barriers between people from different cultures. Artaud’s work has influenced many later 20</a:t>
            </a:r>
            <a:r>
              <a:rPr lang="en-GB" sz="2400" baseline="30000" dirty="0">
                <a:solidFill>
                  <a:schemeClr val="bg1"/>
                </a:solidFill>
              </a:rPr>
              <a:t>th</a:t>
            </a:r>
            <a:r>
              <a:rPr lang="en-GB" sz="2400" dirty="0">
                <a:solidFill>
                  <a:schemeClr val="bg1"/>
                </a:solidFill>
              </a:rPr>
              <a:t> century playwrights, including Samuel Beckett. </a:t>
            </a:r>
            <a:endParaRPr lang="en-US" sz="2400" dirty="0">
              <a:solidFill>
                <a:schemeClr val="bg1"/>
              </a:solidFill>
            </a:endParaRPr>
          </a:p>
        </p:txBody>
      </p:sp>
      <p:pic>
        <p:nvPicPr>
          <p:cNvPr id="5" name="Picture 5">
            <a:extLst>
              <a:ext uri="{FF2B5EF4-FFF2-40B4-BE49-F238E27FC236}">
                <a16:creationId xmlns:a16="http://schemas.microsoft.com/office/drawing/2014/main" id="{F5BB6849-7283-062F-E5D5-66CD2319C642}"/>
              </a:ext>
            </a:extLst>
          </p:cNvPr>
          <p:cNvPicPr>
            <a:picLocks noChangeAspect="1"/>
          </p:cNvPicPr>
          <p:nvPr/>
        </p:nvPicPr>
        <p:blipFill>
          <a:blip r:embed="rId3"/>
          <a:stretch>
            <a:fillRect/>
          </a:stretch>
        </p:blipFill>
        <p:spPr>
          <a:xfrm>
            <a:off x="9823561" y="3308662"/>
            <a:ext cx="1895475" cy="2419350"/>
          </a:xfrm>
          <a:prstGeom prst="rect">
            <a:avLst/>
          </a:prstGeom>
        </p:spPr>
      </p:pic>
      <p:pic>
        <p:nvPicPr>
          <p:cNvPr id="6" name="Picture 6">
            <a:extLst>
              <a:ext uri="{FF2B5EF4-FFF2-40B4-BE49-F238E27FC236}">
                <a16:creationId xmlns:a16="http://schemas.microsoft.com/office/drawing/2014/main" id="{09416825-825F-A2E2-0ABE-BF2089B44173}"/>
              </a:ext>
            </a:extLst>
          </p:cNvPr>
          <p:cNvPicPr>
            <a:picLocks noChangeAspect="1"/>
          </p:cNvPicPr>
          <p:nvPr/>
        </p:nvPicPr>
        <p:blipFill>
          <a:blip r:embed="rId4"/>
          <a:stretch>
            <a:fillRect/>
          </a:stretch>
        </p:blipFill>
        <p:spPr>
          <a:xfrm>
            <a:off x="9080343" y="1335244"/>
            <a:ext cx="2638693" cy="1847850"/>
          </a:xfrm>
          <a:prstGeom prst="rect">
            <a:avLst/>
          </a:prstGeom>
        </p:spPr>
      </p:pic>
      <p:sp>
        <p:nvSpPr>
          <p:cNvPr id="7" name="TextBox 6">
            <a:extLst>
              <a:ext uri="{FF2B5EF4-FFF2-40B4-BE49-F238E27FC236}">
                <a16:creationId xmlns:a16="http://schemas.microsoft.com/office/drawing/2014/main" id="{3C2846D9-F740-69DF-7DD7-FE7B97F8C80F}"/>
              </a:ext>
            </a:extLst>
          </p:cNvPr>
          <p:cNvSpPr txBox="1"/>
          <p:nvPr/>
        </p:nvSpPr>
        <p:spPr>
          <a:xfrm>
            <a:off x="0" y="5497179"/>
            <a:ext cx="8820727" cy="830997"/>
          </a:xfrm>
          <a:prstGeom prst="rect">
            <a:avLst/>
          </a:prstGeom>
          <a:noFill/>
        </p:spPr>
        <p:txBody>
          <a:bodyPr wrap="square" rtlCol="0">
            <a:spAutoFit/>
          </a:bodyPr>
          <a:lstStyle/>
          <a:p>
            <a:pPr algn="l"/>
            <a:r>
              <a:rPr lang="en-US" sz="2400" dirty="0">
                <a:solidFill>
                  <a:schemeClr val="bg1"/>
                </a:solidFill>
              </a:rPr>
              <a:t>Discussion question: can you name a European actor? What was their best role and why?</a:t>
            </a:r>
          </a:p>
        </p:txBody>
      </p:sp>
    </p:spTree>
    <p:extLst>
      <p:ext uri="{BB962C8B-B14F-4D97-AF65-F5344CB8AC3E}">
        <p14:creationId xmlns:p14="http://schemas.microsoft.com/office/powerpoint/2010/main" val="235518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EC9B371B-D982-685F-600E-B1B012A6D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12192000" cy="6858000"/>
          </a:xfrm>
          <a:prstGeom prst="rect">
            <a:avLst/>
          </a:prstGeom>
        </p:spPr>
      </p:pic>
      <p:sp>
        <p:nvSpPr>
          <p:cNvPr id="2" name="TextBox 1">
            <a:extLst>
              <a:ext uri="{FF2B5EF4-FFF2-40B4-BE49-F238E27FC236}">
                <a16:creationId xmlns:a16="http://schemas.microsoft.com/office/drawing/2014/main" id="{A0C8617D-4B13-D772-8E9D-5BA9034B928E}"/>
              </a:ext>
            </a:extLst>
          </p:cNvPr>
          <p:cNvSpPr txBox="1"/>
          <p:nvPr/>
        </p:nvSpPr>
        <p:spPr>
          <a:xfrm>
            <a:off x="-1" y="1705739"/>
            <a:ext cx="9099175" cy="3416320"/>
          </a:xfrm>
          <a:prstGeom prst="rect">
            <a:avLst/>
          </a:prstGeom>
          <a:noFill/>
        </p:spPr>
        <p:txBody>
          <a:bodyPr wrap="square" rtlCol="0">
            <a:spAutoFit/>
          </a:bodyPr>
          <a:lstStyle/>
          <a:p>
            <a:r>
              <a:rPr lang="en-US" sz="2400" dirty="0">
                <a:solidFill>
                  <a:schemeClr val="bg1"/>
                </a:solidFill>
              </a:rPr>
              <a:t>Food Technology is an emerging market in Europe (compared to more developed markets in the USA and Asia), but it is a fast-growing field due to the huge importance of food to health. </a:t>
            </a:r>
          </a:p>
          <a:p>
            <a:r>
              <a:rPr lang="en-US" sz="2400" dirty="0">
                <a:solidFill>
                  <a:schemeClr val="bg1"/>
                </a:solidFill>
              </a:rPr>
              <a:t>Food is also the second largest consumer spending category in Europe.</a:t>
            </a:r>
          </a:p>
          <a:p>
            <a:r>
              <a:rPr lang="en-US" sz="2400" dirty="0">
                <a:solidFill>
                  <a:schemeClr val="bg1"/>
                </a:solidFill>
              </a:rPr>
              <a:t>Food Technology in Europe has seen considerable advances in precision farming techniques, tech driven waste management solutions and biotech.</a:t>
            </a:r>
          </a:p>
          <a:p>
            <a:r>
              <a:rPr lang="en-US" sz="2400" dirty="0">
                <a:solidFill>
                  <a:schemeClr val="bg1"/>
                </a:solidFill>
              </a:rPr>
              <a:t>And Europe has one of the most diverse food cultures in the world!</a:t>
            </a:r>
          </a:p>
          <a:p>
            <a:endParaRPr lang="en-US" sz="2400" dirty="0">
              <a:solidFill>
                <a:schemeClr val="bg1"/>
              </a:solidFill>
            </a:endParaRPr>
          </a:p>
        </p:txBody>
      </p:sp>
      <p:sp>
        <p:nvSpPr>
          <p:cNvPr id="3" name="TextBox 2">
            <a:extLst>
              <a:ext uri="{FF2B5EF4-FFF2-40B4-BE49-F238E27FC236}">
                <a16:creationId xmlns:a16="http://schemas.microsoft.com/office/drawing/2014/main" id="{FBC0CFA7-F4F3-DB03-82A9-931CF89623E6}"/>
              </a:ext>
            </a:extLst>
          </p:cNvPr>
          <p:cNvSpPr txBox="1"/>
          <p:nvPr/>
        </p:nvSpPr>
        <p:spPr>
          <a:xfrm>
            <a:off x="116539" y="5547884"/>
            <a:ext cx="8982635" cy="1200329"/>
          </a:xfrm>
          <a:prstGeom prst="rect">
            <a:avLst/>
          </a:prstGeom>
          <a:noFill/>
        </p:spPr>
        <p:txBody>
          <a:bodyPr wrap="square" rtlCol="0">
            <a:spAutoFit/>
          </a:bodyPr>
          <a:lstStyle/>
          <a:p>
            <a:pPr algn="l"/>
            <a:r>
              <a:rPr lang="en-US" sz="2400" dirty="0">
                <a:solidFill>
                  <a:schemeClr val="bg1"/>
                </a:solidFill>
              </a:rPr>
              <a:t>Discussion questions: how can technology in food be used to improve health? What is your </a:t>
            </a:r>
            <a:r>
              <a:rPr lang="en-US" sz="2400" dirty="0" err="1">
                <a:solidFill>
                  <a:schemeClr val="bg1"/>
                </a:solidFill>
              </a:rPr>
              <a:t>favourite</a:t>
            </a:r>
            <a:r>
              <a:rPr lang="en-US" sz="2400" dirty="0">
                <a:solidFill>
                  <a:schemeClr val="bg1"/>
                </a:solidFill>
              </a:rPr>
              <a:t> European dish? What ingredients does it require?</a:t>
            </a:r>
            <a:endParaRPr lang="en-US" sz="2400" dirty="0"/>
          </a:p>
        </p:txBody>
      </p:sp>
      <p:sp>
        <p:nvSpPr>
          <p:cNvPr id="4" name="TextBox 3">
            <a:extLst>
              <a:ext uri="{FF2B5EF4-FFF2-40B4-BE49-F238E27FC236}">
                <a16:creationId xmlns:a16="http://schemas.microsoft.com/office/drawing/2014/main" id="{95A135D7-4908-028F-25C1-AB0ECDA252E4}"/>
              </a:ext>
            </a:extLst>
          </p:cNvPr>
          <p:cNvSpPr txBox="1"/>
          <p:nvPr/>
        </p:nvSpPr>
        <p:spPr>
          <a:xfrm>
            <a:off x="-1" y="0"/>
            <a:ext cx="10210802"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FOOD TECH		</a:t>
            </a:r>
          </a:p>
        </p:txBody>
      </p:sp>
      <p:pic>
        <p:nvPicPr>
          <p:cNvPr id="5" name="Picture 4"/>
          <p:cNvPicPr>
            <a:picLocks noChangeAspect="1"/>
          </p:cNvPicPr>
          <p:nvPr/>
        </p:nvPicPr>
        <p:blipFill>
          <a:blip r:embed="rId3"/>
          <a:stretch>
            <a:fillRect/>
          </a:stretch>
        </p:blipFill>
        <p:spPr>
          <a:xfrm>
            <a:off x="9099174" y="1901825"/>
            <a:ext cx="2992803" cy="2073275"/>
          </a:xfrm>
          <a:prstGeom prst="rect">
            <a:avLst/>
          </a:prstGeom>
        </p:spPr>
      </p:pic>
      <p:pic>
        <p:nvPicPr>
          <p:cNvPr id="6" name="Picture 5"/>
          <p:cNvPicPr>
            <a:picLocks noChangeAspect="1"/>
          </p:cNvPicPr>
          <p:nvPr/>
        </p:nvPicPr>
        <p:blipFill>
          <a:blip r:embed="rId4"/>
          <a:stretch>
            <a:fillRect/>
          </a:stretch>
        </p:blipFill>
        <p:spPr>
          <a:xfrm>
            <a:off x="9305931" y="4171186"/>
            <a:ext cx="2747947" cy="1505503"/>
          </a:xfrm>
          <a:prstGeom prst="rect">
            <a:avLst/>
          </a:prstGeom>
        </p:spPr>
      </p:pic>
    </p:spTree>
    <p:extLst>
      <p:ext uri="{BB962C8B-B14F-4D97-AF65-F5344CB8AC3E}">
        <p14:creationId xmlns:p14="http://schemas.microsoft.com/office/powerpoint/2010/main" val="110521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5FDBBAE-383D-C467-4D09-2161665A4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33C8089-C55A-E107-8DF4-D7F38A0B5C56}"/>
              </a:ext>
            </a:extLst>
          </p:cNvPr>
          <p:cNvSpPr txBox="1"/>
          <p:nvPr/>
        </p:nvSpPr>
        <p:spPr>
          <a:xfrm>
            <a:off x="0" y="1622610"/>
            <a:ext cx="8892988" cy="3046988"/>
          </a:xfrm>
          <a:prstGeom prst="rect">
            <a:avLst/>
          </a:prstGeom>
          <a:noFill/>
        </p:spPr>
        <p:txBody>
          <a:bodyPr wrap="square" rtlCol="0">
            <a:spAutoFit/>
          </a:bodyPr>
          <a:lstStyle/>
          <a:p>
            <a:pPr algn="l"/>
            <a:r>
              <a:rPr lang="en-GB" sz="2400" dirty="0">
                <a:solidFill>
                  <a:schemeClr val="bg1"/>
                </a:solidFill>
              </a:rPr>
              <a:t>Nicolaus Otto (1832-1891) was a German-born engineer who revolutionised motor engineering. He designed the first ever internal combustion engine (ICE) in 1861, where petroleum gas is used to fuel engines, being the first to move away from coal-powered steam engines. His work was shared with many car manufacturers across Europe (e.g. Peugeot in France and Tatra in Czech Republic). The work done by Otto in combustion engines is still used today in the creation of vehicle powertrains.</a:t>
            </a:r>
            <a:endParaRPr lang="en-US" sz="2400" dirty="0">
              <a:solidFill>
                <a:schemeClr val="bg1"/>
              </a:solidFill>
            </a:endParaRPr>
          </a:p>
        </p:txBody>
      </p:sp>
      <p:sp>
        <p:nvSpPr>
          <p:cNvPr id="4" name="TextBox 3">
            <a:extLst>
              <a:ext uri="{FF2B5EF4-FFF2-40B4-BE49-F238E27FC236}">
                <a16:creationId xmlns:a16="http://schemas.microsoft.com/office/drawing/2014/main" id="{EE782DD0-171C-7DE5-D8FF-6633EC0BF50A}"/>
              </a:ext>
            </a:extLst>
          </p:cNvPr>
          <p:cNvSpPr txBox="1"/>
          <p:nvPr/>
        </p:nvSpPr>
        <p:spPr>
          <a:xfrm>
            <a:off x="215152" y="-131239"/>
            <a:ext cx="9734065"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D &amp; T			</a:t>
            </a:r>
            <a:endParaRPr lang="en-US" dirty="0">
              <a:solidFill>
                <a:schemeClr val="accent2"/>
              </a:solidFill>
            </a:endParaRPr>
          </a:p>
        </p:txBody>
      </p:sp>
      <p:sp>
        <p:nvSpPr>
          <p:cNvPr id="5" name="TextBox 4">
            <a:extLst>
              <a:ext uri="{FF2B5EF4-FFF2-40B4-BE49-F238E27FC236}">
                <a16:creationId xmlns:a16="http://schemas.microsoft.com/office/drawing/2014/main" id="{CCA7C2F9-B359-F1B5-78FE-FA0C39FE1CC2}"/>
              </a:ext>
            </a:extLst>
          </p:cNvPr>
          <p:cNvSpPr txBox="1"/>
          <p:nvPr/>
        </p:nvSpPr>
        <p:spPr>
          <a:xfrm>
            <a:off x="0" y="5544572"/>
            <a:ext cx="8534400" cy="1569660"/>
          </a:xfrm>
          <a:prstGeom prst="rect">
            <a:avLst/>
          </a:prstGeom>
          <a:noFill/>
        </p:spPr>
        <p:txBody>
          <a:bodyPr wrap="square" rtlCol="0">
            <a:spAutoFit/>
          </a:bodyPr>
          <a:lstStyle/>
          <a:p>
            <a:r>
              <a:rPr lang="en-GB" sz="2400" dirty="0">
                <a:solidFill>
                  <a:schemeClr val="bg1"/>
                </a:solidFill>
                <a:cs typeface="Calibri"/>
              </a:rPr>
              <a:t>Discussion question: what does the term “combustion” mean in ICE? Why did ICEs take over from steam engines as a means of powering motor vehicles?
</a:t>
            </a:r>
            <a:endParaRPr lang="en-US" sz="2400" dirty="0">
              <a:solidFill>
                <a:schemeClr val="bg1"/>
              </a:solidFill>
            </a:endParaRPr>
          </a:p>
        </p:txBody>
      </p:sp>
      <p:pic>
        <p:nvPicPr>
          <p:cNvPr id="7" name="Picture 4">
            <a:extLst>
              <a:ext uri="{FF2B5EF4-FFF2-40B4-BE49-F238E27FC236}">
                <a16:creationId xmlns:a16="http://schemas.microsoft.com/office/drawing/2014/main" id="{C0B02975-AD4C-E393-2DCD-EB1D6E78AED2}"/>
              </a:ext>
            </a:extLst>
          </p:cNvPr>
          <p:cNvPicPr>
            <a:picLocks noChangeAspect="1"/>
          </p:cNvPicPr>
          <p:nvPr/>
        </p:nvPicPr>
        <p:blipFill>
          <a:blip r:embed="rId3"/>
          <a:stretch>
            <a:fillRect/>
          </a:stretch>
        </p:blipFill>
        <p:spPr>
          <a:xfrm>
            <a:off x="9722829" y="1647565"/>
            <a:ext cx="2153730" cy="3022033"/>
          </a:xfrm>
          <a:prstGeom prst="rect">
            <a:avLst/>
          </a:prstGeom>
        </p:spPr>
      </p:pic>
      <p:sp>
        <p:nvSpPr>
          <p:cNvPr id="8" name="TextBox 7">
            <a:extLst>
              <a:ext uri="{FF2B5EF4-FFF2-40B4-BE49-F238E27FC236}">
                <a16:creationId xmlns:a16="http://schemas.microsoft.com/office/drawing/2014/main" id="{54417BF1-8F37-75D1-42E4-687FC8FC47BF}"/>
              </a:ext>
            </a:extLst>
          </p:cNvPr>
          <p:cNvSpPr txBox="1"/>
          <p:nvPr/>
        </p:nvSpPr>
        <p:spPr>
          <a:xfrm>
            <a:off x="5136776" y="2384612"/>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27234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7A74567-B87A-0223-1035-2FE34EEEE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127BC05-D6ED-D51B-97A4-AA6C15B8CCDB}"/>
              </a:ext>
            </a:extLst>
          </p:cNvPr>
          <p:cNvSpPr txBox="1"/>
          <p:nvPr/>
        </p:nvSpPr>
        <p:spPr>
          <a:xfrm>
            <a:off x="35858" y="-63507"/>
            <a:ext cx="10040471" cy="1446550"/>
          </a:xfrm>
          <a:prstGeom prst="rect">
            <a:avLst/>
          </a:prstGeom>
          <a:noFill/>
        </p:spPr>
        <p:txBody>
          <a:bodyPr wrap="square" rtlCol="0">
            <a:spAutoFit/>
          </a:bodyPr>
          <a:lstStyle/>
          <a:p>
            <a:pPr algn="l"/>
            <a:r>
              <a:rPr lang="en-GB" sz="4400" dirty="0">
                <a:solidFill>
                  <a:schemeClr val="bg1"/>
                </a:solidFill>
              </a:rPr>
              <a:t>WHAT HAS EUROPE GOT TO DO WITH</a:t>
            </a:r>
          </a:p>
          <a:p>
            <a:pPr algn="l"/>
            <a:r>
              <a:rPr lang="en-GB" sz="4400" dirty="0">
                <a:solidFill>
                  <a:schemeClr val="bg1"/>
                </a:solidFill>
              </a:rPr>
              <a:t>                 </a:t>
            </a:r>
            <a:r>
              <a:rPr lang="en-GB" sz="4400" dirty="0">
                <a:solidFill>
                  <a:schemeClr val="accent2"/>
                </a:solidFill>
              </a:rPr>
              <a:t>COMPUTER SCIENCE 	</a:t>
            </a:r>
            <a:endParaRPr lang="en-US" sz="4400" dirty="0">
              <a:solidFill>
                <a:schemeClr val="accent2"/>
              </a:solidFill>
            </a:endParaRPr>
          </a:p>
        </p:txBody>
      </p:sp>
      <p:sp>
        <p:nvSpPr>
          <p:cNvPr id="4" name="TextBox 3">
            <a:extLst>
              <a:ext uri="{FF2B5EF4-FFF2-40B4-BE49-F238E27FC236}">
                <a16:creationId xmlns:a16="http://schemas.microsoft.com/office/drawing/2014/main" id="{570561B3-973B-8DD3-EC33-7674513DE55A}"/>
              </a:ext>
            </a:extLst>
          </p:cNvPr>
          <p:cNvSpPr txBox="1"/>
          <p:nvPr/>
        </p:nvSpPr>
        <p:spPr>
          <a:xfrm>
            <a:off x="5056094" y="2456329"/>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11CFC838-77A3-BB94-8EF3-E0D97762BF78}"/>
              </a:ext>
            </a:extLst>
          </p:cNvPr>
          <p:cNvSpPr txBox="1"/>
          <p:nvPr/>
        </p:nvSpPr>
        <p:spPr>
          <a:xfrm>
            <a:off x="35858" y="1753030"/>
            <a:ext cx="8982635" cy="2308324"/>
          </a:xfrm>
          <a:prstGeom prst="rect">
            <a:avLst/>
          </a:prstGeom>
          <a:noFill/>
        </p:spPr>
        <p:txBody>
          <a:bodyPr wrap="square" rtlCol="0">
            <a:spAutoFit/>
          </a:bodyPr>
          <a:lstStyle/>
          <a:p>
            <a:pPr algn="l"/>
            <a:r>
              <a:rPr lang="en-GB" sz="2400" b="0" i="0" dirty="0">
                <a:solidFill>
                  <a:schemeClr val="bg1"/>
                </a:solidFill>
                <a:effectLst/>
                <a:ea typeface="Roboto" panose="02000000000000000000" pitchFamily="2" charset="0"/>
                <a:cs typeface="Roboto" panose="02000000000000000000" pitchFamily="2" charset="0"/>
              </a:rPr>
              <a:t>John von Neumann (1903-57) was a physicist, mathematician, computer scientist and engineer born in Budapest. He had a remarkable memory and mathematical reasoning, having been able to divide 8-digit numbers by the age of six. He is best known for his development of the von Neumann architecture for computers in 1945, which is the design most computers use today.</a:t>
            </a:r>
            <a:endParaRPr lang="en-US" sz="2400" dirty="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1BD5EF45-E609-08CB-CE4F-292E85C74C43}"/>
              </a:ext>
            </a:extLst>
          </p:cNvPr>
          <p:cNvSpPr txBox="1"/>
          <p:nvPr/>
        </p:nvSpPr>
        <p:spPr>
          <a:xfrm>
            <a:off x="0" y="5445051"/>
            <a:ext cx="9215718" cy="1200329"/>
          </a:xfrm>
          <a:prstGeom prst="rect">
            <a:avLst/>
          </a:prstGeom>
          <a:noFill/>
        </p:spPr>
        <p:txBody>
          <a:bodyPr wrap="square" rtlCol="0">
            <a:spAutoFit/>
          </a:bodyPr>
          <a:lstStyle/>
          <a:p>
            <a:pPr algn="l"/>
            <a:r>
              <a:rPr lang="en-GB" sz="2400" dirty="0">
                <a:solidFill>
                  <a:schemeClr val="bg1"/>
                </a:solidFill>
              </a:rPr>
              <a:t>Discussion question: what impact do you think Europe has had on computing? Who deserves more credit for the development of computers: Alan Turing or John von Neumann?</a:t>
            </a:r>
            <a:endParaRPr lang="en-US" sz="2400" dirty="0">
              <a:solidFill>
                <a:schemeClr val="bg1"/>
              </a:solidFill>
            </a:endParaRPr>
          </a:p>
        </p:txBody>
      </p:sp>
      <p:pic>
        <p:nvPicPr>
          <p:cNvPr id="8" name="Picture 4">
            <a:extLst>
              <a:ext uri="{FF2B5EF4-FFF2-40B4-BE49-F238E27FC236}">
                <a16:creationId xmlns:a16="http://schemas.microsoft.com/office/drawing/2014/main" id="{D2A8065D-3BDA-107C-F7DE-54F952AEC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506" y="1753030"/>
            <a:ext cx="2235480" cy="2893642"/>
          </a:xfrm>
          <a:prstGeom prst="rect">
            <a:avLst/>
          </a:prstGeom>
        </p:spPr>
      </p:pic>
    </p:spTree>
    <p:extLst>
      <p:ext uri="{BB962C8B-B14F-4D97-AF65-F5344CB8AC3E}">
        <p14:creationId xmlns:p14="http://schemas.microsoft.com/office/powerpoint/2010/main" val="305395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FA279C-17F2-A1AE-C519-CC2E7C7D1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7998"/>
          </a:xfrm>
          <a:prstGeom prst="rect">
            <a:avLst/>
          </a:prstGeom>
        </p:spPr>
      </p:pic>
      <p:sp>
        <p:nvSpPr>
          <p:cNvPr id="3" name="TextBox 2">
            <a:extLst>
              <a:ext uri="{FF2B5EF4-FFF2-40B4-BE49-F238E27FC236}">
                <a16:creationId xmlns:a16="http://schemas.microsoft.com/office/drawing/2014/main" id="{3159E095-0209-CE50-F707-40989FBD5F17}"/>
              </a:ext>
            </a:extLst>
          </p:cNvPr>
          <p:cNvSpPr txBox="1"/>
          <p:nvPr/>
        </p:nvSpPr>
        <p:spPr>
          <a:xfrm>
            <a:off x="-44611" y="-41753"/>
            <a:ext cx="11543431" cy="1446550"/>
          </a:xfrm>
          <a:prstGeom prst="rect">
            <a:avLst/>
          </a:prstGeom>
          <a:noFill/>
        </p:spPr>
        <p:txBody>
          <a:bodyPr wrap="square" lIns="91440" tIns="45720" rIns="91440" bIns="45720" rtlCol="0" anchor="t">
            <a:spAutoFit/>
          </a:bodyPr>
          <a:lstStyle/>
          <a:p>
            <a:pPr algn="l"/>
            <a:r>
              <a:rPr lang="en-GB" sz="4400" dirty="0">
                <a:solidFill>
                  <a:schemeClr val="bg1"/>
                </a:solidFill>
              </a:rPr>
              <a:t>WHAT HAS EUROPE GOT TO DO WITH</a:t>
            </a:r>
          </a:p>
          <a:p>
            <a:r>
              <a:rPr lang="en-GB" sz="4400" dirty="0">
                <a:solidFill>
                  <a:schemeClr val="bg1"/>
                </a:solidFill>
              </a:rPr>
              <a:t>                          </a:t>
            </a:r>
            <a:r>
              <a:rPr lang="en-GB" sz="4400" dirty="0">
                <a:solidFill>
                  <a:schemeClr val="accent2"/>
                </a:solidFill>
              </a:rPr>
              <a:t> 	MATHS			</a:t>
            </a:r>
            <a:endParaRPr lang="en-US" sz="4400" dirty="0">
              <a:solidFill>
                <a:schemeClr val="accent2"/>
              </a:solidFill>
              <a:cs typeface="Calibri"/>
            </a:endParaRPr>
          </a:p>
        </p:txBody>
      </p:sp>
      <p:sp>
        <p:nvSpPr>
          <p:cNvPr id="6" name="TextBox 5">
            <a:extLst>
              <a:ext uri="{FF2B5EF4-FFF2-40B4-BE49-F238E27FC236}">
                <a16:creationId xmlns:a16="http://schemas.microsoft.com/office/drawing/2014/main" id="{9D9C1EE8-2E71-C77B-BC8B-6A658264A304}"/>
              </a:ext>
            </a:extLst>
          </p:cNvPr>
          <p:cNvSpPr txBox="1"/>
          <p:nvPr/>
        </p:nvSpPr>
        <p:spPr>
          <a:xfrm>
            <a:off x="0" y="1732696"/>
            <a:ext cx="9247833" cy="3108543"/>
          </a:xfrm>
          <a:prstGeom prst="rect">
            <a:avLst/>
          </a:prstGeom>
          <a:noFill/>
        </p:spPr>
        <p:txBody>
          <a:bodyPr wrap="square" rtlCol="0">
            <a:spAutoFit/>
          </a:bodyPr>
          <a:lstStyle/>
          <a:p>
            <a:pPr algn="l"/>
            <a:r>
              <a:rPr lang="en-US" sz="2800" dirty="0">
                <a:solidFill>
                  <a:schemeClr val="bg1"/>
                </a:solidFill>
              </a:rPr>
              <a:t>Joseph-Louis Lagrange (1736 – 1813) was a true European: born in Italy, he worked in Germany, before eventually becoming a French citizen.</a:t>
            </a:r>
            <a:r>
              <a:rPr lang="en-GB" sz="2800" dirty="0">
                <a:solidFill>
                  <a:schemeClr val="bg1"/>
                </a:solidFill>
              </a:rPr>
              <a:t> He</a:t>
            </a:r>
            <a:r>
              <a:rPr lang="en-US" sz="2800" dirty="0">
                <a:solidFill>
                  <a:schemeClr val="bg1"/>
                </a:solidFill>
              </a:rPr>
              <a:t> was responsible for many mathematical innovations, including the </a:t>
            </a:r>
            <a:r>
              <a:rPr lang="en-US" sz="2800" dirty="0" err="1">
                <a:solidFill>
                  <a:schemeClr val="bg1"/>
                </a:solidFill>
              </a:rPr>
              <a:t>decimalisation</a:t>
            </a:r>
            <a:r>
              <a:rPr lang="en-US" sz="2800" dirty="0">
                <a:solidFill>
                  <a:schemeClr val="bg1"/>
                </a:solidFill>
              </a:rPr>
              <a:t> of weights and measures, and the French currency (1795).British currency was finally </a:t>
            </a:r>
            <a:r>
              <a:rPr lang="en-US" sz="2800" dirty="0" err="1">
                <a:solidFill>
                  <a:schemeClr val="bg1"/>
                </a:solidFill>
              </a:rPr>
              <a:t>decimalised</a:t>
            </a:r>
            <a:r>
              <a:rPr lang="en-US" sz="2800" dirty="0">
                <a:solidFill>
                  <a:schemeClr val="bg1"/>
                </a:solidFill>
              </a:rPr>
              <a:t> in 1971. Before that, £1 was equal to 20 shillings, and one shilling was equal to 12 pence.</a:t>
            </a:r>
          </a:p>
        </p:txBody>
      </p:sp>
      <p:sp>
        <p:nvSpPr>
          <p:cNvPr id="8" name="TextBox 7">
            <a:extLst>
              <a:ext uri="{FF2B5EF4-FFF2-40B4-BE49-F238E27FC236}">
                <a16:creationId xmlns:a16="http://schemas.microsoft.com/office/drawing/2014/main" id="{BA316A1A-52B1-05D7-57A9-FEA66BAE13EA}"/>
              </a:ext>
            </a:extLst>
          </p:cNvPr>
          <p:cNvSpPr txBox="1"/>
          <p:nvPr/>
        </p:nvSpPr>
        <p:spPr>
          <a:xfrm>
            <a:off x="-44611" y="5356219"/>
            <a:ext cx="9065980" cy="1569660"/>
          </a:xfrm>
          <a:prstGeom prst="rect">
            <a:avLst/>
          </a:prstGeom>
          <a:noFill/>
        </p:spPr>
        <p:txBody>
          <a:bodyPr wrap="square" rtlCol="0">
            <a:spAutoFit/>
          </a:bodyPr>
          <a:lstStyle/>
          <a:p>
            <a:pPr algn="l"/>
            <a:r>
              <a:rPr lang="en-GB" sz="2400" dirty="0">
                <a:solidFill>
                  <a:schemeClr val="bg1"/>
                </a:solidFill>
              </a:rPr>
              <a:t>Discussion question: which of the following two problems is easier?
1) What is 20% off a price of 2 pounds 14 shillings and 6 pence (old money)?
2) What is 20% off a price of £2.75 (new money)?</a:t>
            </a:r>
            <a:endParaRPr lang="en-US" sz="2400" dirty="0">
              <a:solidFill>
                <a:schemeClr val="bg1"/>
              </a:solidFill>
            </a:endParaRPr>
          </a:p>
        </p:txBody>
      </p:sp>
      <p:pic>
        <p:nvPicPr>
          <p:cNvPr id="4" name="Picture 4">
            <a:extLst>
              <a:ext uri="{FF2B5EF4-FFF2-40B4-BE49-F238E27FC236}">
                <a16:creationId xmlns:a16="http://schemas.microsoft.com/office/drawing/2014/main" id="{4300DB6E-7228-85A5-332A-A0309DFA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833" y="1664816"/>
            <a:ext cx="2202621" cy="2855611"/>
          </a:xfrm>
          <a:prstGeom prst="rect">
            <a:avLst/>
          </a:prstGeom>
        </p:spPr>
      </p:pic>
    </p:spTree>
    <p:extLst>
      <p:ext uri="{BB962C8B-B14F-4D97-AF65-F5344CB8AC3E}">
        <p14:creationId xmlns:p14="http://schemas.microsoft.com/office/powerpoint/2010/main" val="115567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95DA295-D29C-FCAD-5B95-52B6027F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extBox 1">
            <a:extLst>
              <a:ext uri="{FF2B5EF4-FFF2-40B4-BE49-F238E27FC236}">
                <a16:creationId xmlns:a16="http://schemas.microsoft.com/office/drawing/2014/main" id="{1395EE3E-13F2-E7AF-06FA-9E3ACA4C0842}"/>
              </a:ext>
            </a:extLst>
          </p:cNvPr>
          <p:cNvSpPr txBox="1"/>
          <p:nvPr/>
        </p:nvSpPr>
        <p:spPr>
          <a:xfrm>
            <a:off x="0" y="1710865"/>
            <a:ext cx="8953500" cy="3816429"/>
          </a:xfrm>
          <a:prstGeom prst="rect">
            <a:avLst/>
          </a:prstGeom>
          <a:noFill/>
        </p:spPr>
        <p:txBody>
          <a:bodyPr wrap="square" rtlCol="0">
            <a:spAutoFit/>
          </a:bodyPr>
          <a:lstStyle/>
          <a:p>
            <a:r>
              <a:rPr lang="en-US" sz="2200" dirty="0">
                <a:solidFill>
                  <a:schemeClr val="bg1"/>
                </a:solidFill>
              </a:rPr>
              <a:t>Physical Education in Europe can trace its roots all the way back to Ancient Greece, where people were instructed in PE as far back as 386 BC!</a:t>
            </a:r>
          </a:p>
          <a:p>
            <a:r>
              <a:rPr lang="en-US" sz="2200" dirty="0">
                <a:solidFill>
                  <a:schemeClr val="bg1"/>
                </a:solidFill>
              </a:rPr>
              <a:t>The European Union identified that the lack of physical education contributes to 500,000 deaths per year and comes at a huge financial cost.</a:t>
            </a:r>
          </a:p>
          <a:p>
            <a:r>
              <a:rPr lang="en-US" sz="2200" dirty="0">
                <a:solidFill>
                  <a:schemeClr val="bg1"/>
                </a:solidFill>
              </a:rPr>
              <a:t>They acknowledged that physical education not only benefits fitness and health, but also benefits children in later life with skills and values such as teamwork, fair play and respect. </a:t>
            </a:r>
          </a:p>
          <a:p>
            <a:r>
              <a:rPr lang="en-US" sz="2200" dirty="0">
                <a:solidFill>
                  <a:schemeClr val="bg1"/>
                </a:solidFill>
              </a:rPr>
              <a:t>Policies and frameworks have been put in place to ensure a high-quality, consistent approach to physical education across all schools in Europe. </a:t>
            </a:r>
          </a:p>
          <a:p>
            <a:pPr marL="0" indent="0">
              <a:buNone/>
            </a:pPr>
            <a:endParaRPr lang="en-US" sz="2200" dirty="0">
              <a:solidFill>
                <a:schemeClr val="bg1"/>
              </a:solidFill>
            </a:endParaRPr>
          </a:p>
          <a:p>
            <a:pPr algn="l"/>
            <a:endParaRPr lang="en-US" sz="2200" dirty="0"/>
          </a:p>
        </p:txBody>
      </p:sp>
      <p:sp>
        <p:nvSpPr>
          <p:cNvPr id="3" name="TextBox 2">
            <a:extLst>
              <a:ext uri="{FF2B5EF4-FFF2-40B4-BE49-F238E27FC236}">
                <a16:creationId xmlns:a16="http://schemas.microsoft.com/office/drawing/2014/main" id="{34DE90B3-A632-E6BF-4E7C-F07DC6B9780B}"/>
              </a:ext>
            </a:extLst>
          </p:cNvPr>
          <p:cNvSpPr txBox="1"/>
          <p:nvPr/>
        </p:nvSpPr>
        <p:spPr>
          <a:xfrm>
            <a:off x="0" y="5476566"/>
            <a:ext cx="9067800" cy="1107996"/>
          </a:xfrm>
          <a:prstGeom prst="rect">
            <a:avLst/>
          </a:prstGeom>
          <a:noFill/>
        </p:spPr>
        <p:txBody>
          <a:bodyPr wrap="square" rtlCol="0">
            <a:spAutoFit/>
          </a:bodyPr>
          <a:lstStyle/>
          <a:p>
            <a:pPr algn="l"/>
            <a:r>
              <a:rPr lang="en-US" sz="2200" dirty="0">
                <a:solidFill>
                  <a:schemeClr val="bg1"/>
                </a:solidFill>
              </a:rPr>
              <a:t>Discussion question: which (non-British) European sporting teams or personalities have been influential in the development of a particular sport? (E.g. the Spanish football team’s </a:t>
            </a:r>
            <a:r>
              <a:rPr lang="en-US" sz="2200" dirty="0" err="1">
                <a:solidFill>
                  <a:schemeClr val="bg1"/>
                </a:solidFill>
              </a:rPr>
              <a:t>tiki</a:t>
            </a:r>
            <a:r>
              <a:rPr lang="en-US" sz="2200" dirty="0">
                <a:solidFill>
                  <a:schemeClr val="bg1"/>
                </a:solidFill>
              </a:rPr>
              <a:t>-taka technique of rapid short passing.)</a:t>
            </a:r>
            <a:endParaRPr lang="en-US" sz="2200" dirty="0"/>
          </a:p>
        </p:txBody>
      </p:sp>
      <p:sp>
        <p:nvSpPr>
          <p:cNvPr id="5" name="TextBox 4">
            <a:extLst>
              <a:ext uri="{FF2B5EF4-FFF2-40B4-BE49-F238E27FC236}">
                <a16:creationId xmlns:a16="http://schemas.microsoft.com/office/drawing/2014/main" id="{B4F9B467-FDE8-515F-7DCD-A2D2712D42C6}"/>
              </a:ext>
            </a:extLst>
          </p:cNvPr>
          <p:cNvSpPr txBox="1"/>
          <p:nvPr/>
        </p:nvSpPr>
        <p:spPr>
          <a:xfrm>
            <a:off x="-89647" y="-100456"/>
            <a:ext cx="9807388" cy="1446550"/>
          </a:xfrm>
          <a:prstGeom prst="rect">
            <a:avLst/>
          </a:prstGeom>
          <a:noFill/>
        </p:spPr>
        <p:txBody>
          <a:bodyPr wrap="square" rtlCol="0">
            <a:spAutoFit/>
          </a:bodyPr>
          <a:lstStyle/>
          <a:p>
            <a:pPr algn="l"/>
            <a:r>
              <a:rPr lang="en-GB" sz="4400" dirty="0">
                <a:solidFill>
                  <a:schemeClr val="bg1"/>
                </a:solidFill>
              </a:rPr>
              <a:t>WHAT HAS EUROPE GOT TO DO WITH</a:t>
            </a:r>
          </a:p>
          <a:p>
            <a:pPr algn="l"/>
            <a:r>
              <a:rPr lang="en-GB" sz="4400" dirty="0">
                <a:solidFill>
                  <a:schemeClr val="bg1"/>
                </a:solidFill>
              </a:rPr>
              <a:t>                                  </a:t>
            </a:r>
            <a:r>
              <a:rPr lang="en-GB" sz="4400" dirty="0">
                <a:solidFill>
                  <a:schemeClr val="accent2"/>
                </a:solidFill>
              </a:rPr>
              <a:t>PE		</a:t>
            </a:r>
            <a:r>
              <a:rPr lang="en-GB" sz="4400">
                <a:solidFill>
                  <a:schemeClr val="accent2"/>
                </a:solidFill>
              </a:rPr>
              <a:t>	</a:t>
            </a:r>
            <a:endParaRPr lang="en-US" sz="4400" dirty="0">
              <a:solidFill>
                <a:schemeClr val="accent2"/>
              </a:solidFill>
            </a:endParaRPr>
          </a:p>
        </p:txBody>
      </p:sp>
      <p:pic>
        <p:nvPicPr>
          <p:cNvPr id="4" name="Picture 3"/>
          <p:cNvPicPr>
            <a:picLocks noChangeAspect="1"/>
          </p:cNvPicPr>
          <p:nvPr/>
        </p:nvPicPr>
        <p:blipFill>
          <a:blip r:embed="rId3"/>
          <a:stretch>
            <a:fillRect/>
          </a:stretch>
        </p:blipFill>
        <p:spPr>
          <a:xfrm>
            <a:off x="9311167" y="1710865"/>
            <a:ext cx="2523166" cy="3084513"/>
          </a:xfrm>
          <a:prstGeom prst="rect">
            <a:avLst/>
          </a:prstGeom>
        </p:spPr>
      </p:pic>
    </p:spTree>
    <p:extLst>
      <p:ext uri="{BB962C8B-B14F-4D97-AF65-F5344CB8AC3E}">
        <p14:creationId xmlns:p14="http://schemas.microsoft.com/office/powerpoint/2010/main" val="222590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773EC-EE47-9F24-7744-5AB4FF238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ACAF313-BD1C-BE38-8CE8-EDBF1E98E08C}"/>
              </a:ext>
            </a:extLst>
          </p:cNvPr>
          <p:cNvSpPr txBox="1"/>
          <p:nvPr/>
        </p:nvSpPr>
        <p:spPr>
          <a:xfrm>
            <a:off x="0" y="1668631"/>
            <a:ext cx="8624048" cy="3600986"/>
          </a:xfrm>
          <a:prstGeom prst="rect">
            <a:avLst/>
          </a:prstGeom>
          <a:noFill/>
        </p:spPr>
        <p:txBody>
          <a:bodyPr wrap="square" rtlCol="0">
            <a:spAutoFit/>
          </a:bodyPr>
          <a:lstStyle/>
          <a:p>
            <a:pPr algn="l"/>
            <a:r>
              <a:rPr lang="en-GB" sz="2400" dirty="0">
                <a:solidFill>
                  <a:schemeClr val="bg1"/>
                </a:solidFill>
              </a:rPr>
              <a:t>Joachim </a:t>
            </a:r>
            <a:r>
              <a:rPr lang="en-GB" sz="2400" dirty="0" err="1">
                <a:solidFill>
                  <a:schemeClr val="bg1"/>
                </a:solidFill>
              </a:rPr>
              <a:t>Hämmerling</a:t>
            </a:r>
            <a:r>
              <a:rPr lang="en-GB" sz="2400" dirty="0">
                <a:solidFill>
                  <a:schemeClr val="bg1"/>
                </a:solidFill>
              </a:rPr>
              <a:t> was a Danish-German biologist born in 1901 who pioneered the research of animal and plant cells. In an experiment using </a:t>
            </a:r>
            <a:r>
              <a:rPr lang="en-GB" sz="2400" dirty="0" err="1">
                <a:solidFill>
                  <a:schemeClr val="bg1"/>
                </a:solidFill>
              </a:rPr>
              <a:t>acetabularia</a:t>
            </a:r>
            <a:r>
              <a:rPr lang="en-GB" sz="2400" dirty="0">
                <a:solidFill>
                  <a:schemeClr val="bg1"/>
                </a:solidFill>
              </a:rPr>
              <a:t> he was able to determine the location of genetic information in a cell – the nucleus. </a:t>
            </a:r>
          </a:p>
          <a:p>
            <a:pPr algn="l"/>
            <a:r>
              <a:rPr lang="en-GB" sz="2400" dirty="0">
                <a:solidFill>
                  <a:schemeClr val="bg1"/>
                </a:solidFill>
              </a:rPr>
              <a:t>
Gregor Mendel, an Austrian biologist, was also a pioneer in the investigation of genetic information and inheritance in organisms, giving evidence for dominant and recessive traits.</a:t>
            </a:r>
            <a:r>
              <a:rPr lang="en-GB" dirty="0">
                <a:solidFill>
                  <a:schemeClr val="bg1"/>
                </a:solidFill>
              </a:rPr>
              <a:t>
</a:t>
            </a:r>
            <a:r>
              <a:rPr lang="en-GB" dirty="0"/>
              <a:t>
</a:t>
            </a:r>
            <a:endParaRPr lang="en-US" dirty="0"/>
          </a:p>
        </p:txBody>
      </p:sp>
      <p:sp>
        <p:nvSpPr>
          <p:cNvPr id="4" name="TextBox 3">
            <a:extLst>
              <a:ext uri="{FF2B5EF4-FFF2-40B4-BE49-F238E27FC236}">
                <a16:creationId xmlns:a16="http://schemas.microsoft.com/office/drawing/2014/main" id="{B55A5D88-51D1-A3DC-C637-BB8AEC0D741C}"/>
              </a:ext>
            </a:extLst>
          </p:cNvPr>
          <p:cNvSpPr txBox="1"/>
          <p:nvPr/>
        </p:nvSpPr>
        <p:spPr>
          <a:xfrm>
            <a:off x="0" y="5491698"/>
            <a:ext cx="8624048" cy="830997"/>
          </a:xfrm>
          <a:prstGeom prst="rect">
            <a:avLst/>
          </a:prstGeom>
          <a:noFill/>
        </p:spPr>
        <p:txBody>
          <a:bodyPr wrap="square" rtlCol="0">
            <a:spAutoFit/>
          </a:bodyPr>
          <a:lstStyle/>
          <a:p>
            <a:pPr algn="l"/>
            <a:r>
              <a:rPr lang="en-GB" sz="2400" dirty="0">
                <a:solidFill>
                  <a:schemeClr val="bg1"/>
                </a:solidFill>
              </a:rPr>
              <a:t>Discussion Question: can you name 3 common traits passed down through inheritance?</a:t>
            </a:r>
            <a:endParaRPr lang="en-US" sz="2400" dirty="0">
              <a:solidFill>
                <a:schemeClr val="bg1"/>
              </a:solidFill>
            </a:endParaRPr>
          </a:p>
        </p:txBody>
      </p:sp>
      <p:sp>
        <p:nvSpPr>
          <p:cNvPr id="5" name="TextBox 4">
            <a:extLst>
              <a:ext uri="{FF2B5EF4-FFF2-40B4-BE49-F238E27FC236}">
                <a16:creationId xmlns:a16="http://schemas.microsoft.com/office/drawing/2014/main" id="{6B4E99AB-E238-8C8C-B361-5F6178C0C09E}"/>
              </a:ext>
            </a:extLst>
          </p:cNvPr>
          <p:cNvSpPr txBox="1"/>
          <p:nvPr/>
        </p:nvSpPr>
        <p:spPr>
          <a:xfrm>
            <a:off x="0" y="-47547"/>
            <a:ext cx="9914964" cy="1446550"/>
          </a:xfrm>
          <a:prstGeom prst="rect">
            <a:avLst/>
          </a:prstGeom>
          <a:noFill/>
        </p:spPr>
        <p:txBody>
          <a:bodyPr wrap="square" lIns="91440" tIns="45720" rIns="91440" bIns="45720" rtlCol="0" anchor="t">
            <a:spAutoFit/>
          </a:bodyPr>
          <a:lstStyle/>
          <a:p>
            <a:pPr algn="l"/>
            <a:r>
              <a:rPr lang="en-GB" sz="4400" dirty="0">
                <a:solidFill>
                  <a:schemeClr val="bg1"/>
                </a:solidFill>
              </a:rPr>
              <a:t>WHAT HAS EUROPE GOT TO DO WITH        </a:t>
            </a:r>
          </a:p>
          <a:p>
            <a:r>
              <a:rPr lang="en-GB" sz="4400" dirty="0">
                <a:solidFill>
                  <a:schemeClr val="bg1"/>
                </a:solidFill>
              </a:rPr>
              <a:t>                             </a:t>
            </a:r>
            <a:r>
              <a:rPr lang="en-GB" sz="4400" dirty="0">
                <a:solidFill>
                  <a:schemeClr val="accent6">
                    <a:lumMod val="50000"/>
                  </a:schemeClr>
                </a:solidFill>
              </a:rPr>
              <a:t> </a:t>
            </a:r>
            <a:r>
              <a:rPr lang="en-GB" sz="4400" dirty="0">
                <a:solidFill>
                  <a:schemeClr val="accent2"/>
                </a:solidFill>
              </a:rPr>
              <a:t>BIOLOGY		</a:t>
            </a:r>
            <a:endParaRPr lang="en-US" sz="4400" dirty="0">
              <a:solidFill>
                <a:schemeClr val="bg1"/>
              </a:solidFill>
            </a:endParaRPr>
          </a:p>
        </p:txBody>
      </p:sp>
      <p:pic>
        <p:nvPicPr>
          <p:cNvPr id="7" name="Picture 6">
            <a:extLst>
              <a:ext uri="{FF2B5EF4-FFF2-40B4-BE49-F238E27FC236}">
                <a16:creationId xmlns:a16="http://schemas.microsoft.com/office/drawing/2014/main" id="{65AC5BF0-B1A8-0765-BF8F-29F1A4671092}"/>
              </a:ext>
            </a:extLst>
          </p:cNvPr>
          <p:cNvPicPr>
            <a:picLocks noChangeAspect="1"/>
          </p:cNvPicPr>
          <p:nvPr/>
        </p:nvPicPr>
        <p:blipFill>
          <a:blip r:embed="rId3"/>
          <a:stretch>
            <a:fillRect/>
          </a:stretch>
        </p:blipFill>
        <p:spPr>
          <a:xfrm>
            <a:off x="9096177" y="1769781"/>
            <a:ext cx="2992813" cy="2092536"/>
          </a:xfrm>
          <a:prstGeom prst="rect">
            <a:avLst/>
          </a:prstGeom>
        </p:spPr>
      </p:pic>
      <p:pic>
        <p:nvPicPr>
          <p:cNvPr id="9" name="Picture 8">
            <a:extLst>
              <a:ext uri="{FF2B5EF4-FFF2-40B4-BE49-F238E27FC236}">
                <a16:creationId xmlns:a16="http://schemas.microsoft.com/office/drawing/2014/main" id="{E2519336-783F-A268-FC4E-85B890844D01}"/>
              </a:ext>
            </a:extLst>
          </p:cNvPr>
          <p:cNvPicPr>
            <a:picLocks noChangeAspect="1"/>
          </p:cNvPicPr>
          <p:nvPr/>
        </p:nvPicPr>
        <p:blipFill>
          <a:blip r:embed="rId4"/>
          <a:stretch>
            <a:fillRect/>
          </a:stretch>
        </p:blipFill>
        <p:spPr>
          <a:xfrm>
            <a:off x="9657994" y="4131945"/>
            <a:ext cx="2238375" cy="2190750"/>
          </a:xfrm>
          <a:prstGeom prst="rect">
            <a:avLst/>
          </a:prstGeom>
        </p:spPr>
      </p:pic>
    </p:spTree>
    <p:extLst>
      <p:ext uri="{BB962C8B-B14F-4D97-AF65-F5344CB8AC3E}">
        <p14:creationId xmlns:p14="http://schemas.microsoft.com/office/powerpoint/2010/main" val="384846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33909C4-547B-52FA-B47D-E251FFD6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665D7CB-C3C1-1243-A721-6E3974DD25D6}"/>
              </a:ext>
            </a:extLst>
          </p:cNvPr>
          <p:cNvSpPr txBox="1"/>
          <p:nvPr/>
        </p:nvSpPr>
        <p:spPr>
          <a:xfrm>
            <a:off x="0" y="1748117"/>
            <a:ext cx="8498541" cy="2862322"/>
          </a:xfrm>
          <a:prstGeom prst="rect">
            <a:avLst/>
          </a:prstGeom>
          <a:noFill/>
        </p:spPr>
        <p:txBody>
          <a:bodyPr wrap="square" rtlCol="0">
            <a:spAutoFit/>
          </a:bodyPr>
          <a:lstStyle/>
          <a:p>
            <a:r>
              <a:rPr lang="en-GB" sz="2000" dirty="0">
                <a:solidFill>
                  <a:schemeClr val="bg1"/>
                </a:solidFill>
                <a:cs typeface="Calibri" panose="020F0502020204030204"/>
              </a:rPr>
              <a:t>Amedeo Avogadro was an Italian chemist who was the first person to distinguish between individual atoms and molecules. He was also the first person to propose that any gas at the same temperature contains the same number of particles in a set volume. When this number was discovered, it was named in his honour: Avogadro's constant. </a:t>
            </a:r>
          </a:p>
          <a:p>
            <a:endParaRPr lang="en-GB" sz="2000" dirty="0">
              <a:solidFill>
                <a:schemeClr val="bg1"/>
              </a:solidFill>
              <a:cs typeface="Calibri" panose="020F0502020204030204"/>
            </a:endParaRPr>
          </a:p>
          <a:p>
            <a:r>
              <a:rPr lang="en-GB" sz="2000" dirty="0">
                <a:solidFill>
                  <a:schemeClr val="bg1"/>
                </a:solidFill>
                <a:cs typeface="Calibri" panose="020F0502020204030204"/>
              </a:rPr>
              <a:t>Alfred Nobel was a Swedish chemist who invented dynamite and also made major leaps in many other areas of science, holding 355 patents in his life. He used some of the profits from his work to establish the Nobel Prize.</a:t>
            </a:r>
            <a:endParaRPr lang="en-US" sz="2000" dirty="0"/>
          </a:p>
        </p:txBody>
      </p:sp>
      <p:sp>
        <p:nvSpPr>
          <p:cNvPr id="4" name="TextBox 3">
            <a:extLst>
              <a:ext uri="{FF2B5EF4-FFF2-40B4-BE49-F238E27FC236}">
                <a16:creationId xmlns:a16="http://schemas.microsoft.com/office/drawing/2014/main" id="{90D0EE85-A4AA-F0BD-23F6-79FB80DF86B5}"/>
              </a:ext>
            </a:extLst>
          </p:cNvPr>
          <p:cNvSpPr txBox="1"/>
          <p:nvPr/>
        </p:nvSpPr>
        <p:spPr>
          <a:xfrm>
            <a:off x="-1" y="5224592"/>
            <a:ext cx="9034819" cy="1107996"/>
          </a:xfrm>
          <a:prstGeom prst="rect">
            <a:avLst/>
          </a:prstGeom>
          <a:noFill/>
        </p:spPr>
        <p:txBody>
          <a:bodyPr wrap="square" rtlCol="0">
            <a:spAutoFit/>
          </a:bodyPr>
          <a:lstStyle/>
          <a:p>
            <a:pPr algn="l"/>
            <a:r>
              <a:rPr lang="en-GB" dirty="0"/>
              <a:t>
</a:t>
            </a:r>
            <a:r>
              <a:rPr lang="en-GB" sz="2400" dirty="0">
                <a:solidFill>
                  <a:schemeClr val="bg1"/>
                </a:solidFill>
              </a:rPr>
              <a:t>Discussion  Question: what is Avogadro’s Constant? What is the Nobel Prize? In which disciplines are </a:t>
            </a:r>
            <a:r>
              <a:rPr lang="en-GB" sz="2400">
                <a:solidFill>
                  <a:schemeClr val="bg1"/>
                </a:solidFill>
              </a:rPr>
              <a:t>Nobel </a:t>
            </a:r>
            <a:r>
              <a:rPr lang="en-GB" sz="2400" dirty="0">
                <a:solidFill>
                  <a:schemeClr val="bg1"/>
                </a:solidFill>
              </a:rPr>
              <a:t>P</a:t>
            </a:r>
            <a:r>
              <a:rPr lang="en-GB" sz="2400">
                <a:solidFill>
                  <a:schemeClr val="bg1"/>
                </a:solidFill>
              </a:rPr>
              <a:t>rizes </a:t>
            </a:r>
            <a:r>
              <a:rPr lang="en-GB" sz="2400" dirty="0">
                <a:solidFill>
                  <a:schemeClr val="bg1"/>
                </a:solidFill>
              </a:rPr>
              <a:t>awarded?</a:t>
            </a:r>
            <a:endParaRPr lang="en-US" sz="2400" dirty="0">
              <a:solidFill>
                <a:schemeClr val="bg1"/>
              </a:solidFill>
            </a:endParaRPr>
          </a:p>
        </p:txBody>
      </p:sp>
      <p:sp>
        <p:nvSpPr>
          <p:cNvPr id="5" name="TextBox 4">
            <a:extLst>
              <a:ext uri="{FF2B5EF4-FFF2-40B4-BE49-F238E27FC236}">
                <a16:creationId xmlns:a16="http://schemas.microsoft.com/office/drawing/2014/main" id="{5AF282B0-AB6D-80B6-20A1-DD295DF16BD2}"/>
              </a:ext>
            </a:extLst>
          </p:cNvPr>
          <p:cNvSpPr txBox="1"/>
          <p:nvPr/>
        </p:nvSpPr>
        <p:spPr>
          <a:xfrm>
            <a:off x="0" y="-35587"/>
            <a:ext cx="9589614"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CHEMISTRY 	</a:t>
            </a:r>
            <a:endParaRPr lang="en-US" dirty="0">
              <a:solidFill>
                <a:schemeClr val="bg1"/>
              </a:solidFill>
            </a:endParaRPr>
          </a:p>
        </p:txBody>
      </p:sp>
      <p:pic>
        <p:nvPicPr>
          <p:cNvPr id="7" name="Picture 6">
            <a:extLst>
              <a:ext uri="{FF2B5EF4-FFF2-40B4-BE49-F238E27FC236}">
                <a16:creationId xmlns:a16="http://schemas.microsoft.com/office/drawing/2014/main" id="{CCB1336B-B13D-E7A8-06FE-84370CF51430}"/>
              </a:ext>
            </a:extLst>
          </p:cNvPr>
          <p:cNvPicPr>
            <a:picLocks noChangeAspect="1"/>
          </p:cNvPicPr>
          <p:nvPr/>
        </p:nvPicPr>
        <p:blipFill>
          <a:blip r:embed="rId3"/>
          <a:stretch>
            <a:fillRect/>
          </a:stretch>
        </p:blipFill>
        <p:spPr>
          <a:xfrm>
            <a:off x="9179192" y="1856094"/>
            <a:ext cx="2777667" cy="2610703"/>
          </a:xfrm>
          <a:prstGeom prst="rect">
            <a:avLst/>
          </a:prstGeom>
        </p:spPr>
      </p:pic>
    </p:spTree>
    <p:extLst>
      <p:ext uri="{BB962C8B-B14F-4D97-AF65-F5344CB8AC3E}">
        <p14:creationId xmlns:p14="http://schemas.microsoft.com/office/powerpoint/2010/main" val="267201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222BD9F-B0E7-0F97-1AFC-AEB5FB903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10A84A0-E8EB-F38D-C7D3-2E087E0B8469}"/>
              </a:ext>
            </a:extLst>
          </p:cNvPr>
          <p:cNvSpPr txBox="1"/>
          <p:nvPr/>
        </p:nvSpPr>
        <p:spPr>
          <a:xfrm>
            <a:off x="-84667" y="-1"/>
            <a:ext cx="10416022"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PHYSICS 		</a:t>
            </a:r>
            <a:endParaRPr lang="en-US" sz="4400" dirty="0">
              <a:solidFill>
                <a:schemeClr val="accent2"/>
              </a:solidFill>
            </a:endParaRPr>
          </a:p>
        </p:txBody>
      </p:sp>
      <p:sp>
        <p:nvSpPr>
          <p:cNvPr id="4" name="TextBox 3">
            <a:extLst>
              <a:ext uri="{FF2B5EF4-FFF2-40B4-BE49-F238E27FC236}">
                <a16:creationId xmlns:a16="http://schemas.microsoft.com/office/drawing/2014/main" id="{5A9FDD94-FBD5-2A2A-DAD7-1AEF8EBFB8EF}"/>
              </a:ext>
            </a:extLst>
          </p:cNvPr>
          <p:cNvSpPr txBox="1"/>
          <p:nvPr/>
        </p:nvSpPr>
        <p:spPr>
          <a:xfrm>
            <a:off x="0" y="1676399"/>
            <a:ext cx="8758518" cy="2215991"/>
          </a:xfrm>
          <a:prstGeom prst="rect">
            <a:avLst/>
          </a:prstGeom>
          <a:noFill/>
        </p:spPr>
        <p:txBody>
          <a:bodyPr wrap="square" rtlCol="0">
            <a:spAutoFit/>
          </a:bodyPr>
          <a:lstStyle/>
          <a:p>
            <a:pPr algn="l"/>
            <a:r>
              <a:rPr lang="en-GB" sz="2300" dirty="0">
                <a:solidFill>
                  <a:schemeClr val="bg1"/>
                </a:solidFill>
              </a:rPr>
              <a:t>The European Organisation for Nuclear Research, known as CERN, has been at the forefront of particle physics since 1954. Based in Geneva, Switzerland, it is home to a number of particle accelerators. Over the years it has discovered many new subatomic particles, including the famous Higgs boson in 2012.</a:t>
            </a:r>
          </a:p>
          <a:p>
            <a:pPr algn="l"/>
            <a:endParaRPr lang="en-GB" sz="2300" dirty="0">
              <a:solidFill>
                <a:schemeClr val="bg1"/>
              </a:solidFill>
            </a:endParaRPr>
          </a:p>
        </p:txBody>
      </p:sp>
      <p:sp>
        <p:nvSpPr>
          <p:cNvPr id="5" name="TextBox 4">
            <a:extLst>
              <a:ext uri="{FF2B5EF4-FFF2-40B4-BE49-F238E27FC236}">
                <a16:creationId xmlns:a16="http://schemas.microsoft.com/office/drawing/2014/main" id="{532C209E-0103-49A8-6C5C-7E0536CA9CD4}"/>
              </a:ext>
            </a:extLst>
          </p:cNvPr>
          <p:cNvSpPr txBox="1"/>
          <p:nvPr/>
        </p:nvSpPr>
        <p:spPr>
          <a:xfrm>
            <a:off x="0" y="3429000"/>
            <a:ext cx="8758518" cy="1508105"/>
          </a:xfrm>
          <a:prstGeom prst="rect">
            <a:avLst/>
          </a:prstGeom>
          <a:noFill/>
        </p:spPr>
        <p:txBody>
          <a:bodyPr wrap="square" rtlCol="0">
            <a:spAutoFit/>
          </a:bodyPr>
          <a:lstStyle/>
          <a:p>
            <a:pPr algn="l"/>
            <a:r>
              <a:rPr lang="en-GB" sz="2300" dirty="0">
                <a:solidFill>
                  <a:schemeClr val="bg1"/>
                </a:solidFill>
              </a:rPr>
              <a:t>The need for scientists to share data over a wide range of locations also led a researcher at CERN, Sir Tim Berners-Lee, to invent the first HTTP server in 1989. This quickly spread beyond CERN to become the World Wide Web.</a:t>
            </a:r>
            <a:endParaRPr lang="en-US" sz="2300" dirty="0">
              <a:solidFill>
                <a:schemeClr val="bg1"/>
              </a:solidFill>
            </a:endParaRPr>
          </a:p>
        </p:txBody>
      </p:sp>
      <p:sp>
        <p:nvSpPr>
          <p:cNvPr id="6" name="TextBox 5">
            <a:extLst>
              <a:ext uri="{FF2B5EF4-FFF2-40B4-BE49-F238E27FC236}">
                <a16:creationId xmlns:a16="http://schemas.microsoft.com/office/drawing/2014/main" id="{F23FBF64-AA7D-C936-5619-910F4B1FF27A}"/>
              </a:ext>
            </a:extLst>
          </p:cNvPr>
          <p:cNvSpPr txBox="1"/>
          <p:nvPr/>
        </p:nvSpPr>
        <p:spPr>
          <a:xfrm>
            <a:off x="0" y="5554383"/>
            <a:ext cx="9282455" cy="800219"/>
          </a:xfrm>
          <a:prstGeom prst="rect">
            <a:avLst/>
          </a:prstGeom>
          <a:noFill/>
        </p:spPr>
        <p:txBody>
          <a:bodyPr wrap="square" rtlCol="0">
            <a:spAutoFit/>
          </a:bodyPr>
          <a:lstStyle/>
          <a:p>
            <a:pPr algn="l"/>
            <a:r>
              <a:rPr lang="en-US" sz="2300" dirty="0">
                <a:solidFill>
                  <a:schemeClr val="bg1"/>
                </a:solidFill>
              </a:rPr>
              <a:t>Discussion question: which particles make up the atom? What makes up those particles?</a:t>
            </a:r>
          </a:p>
        </p:txBody>
      </p:sp>
      <p:pic>
        <p:nvPicPr>
          <p:cNvPr id="8" name="Picture 7">
            <a:extLst>
              <a:ext uri="{FF2B5EF4-FFF2-40B4-BE49-F238E27FC236}">
                <a16:creationId xmlns:a16="http://schemas.microsoft.com/office/drawing/2014/main" id="{06E0B438-E052-FBCF-63E6-58C63B735336}"/>
              </a:ext>
            </a:extLst>
          </p:cNvPr>
          <p:cNvPicPr>
            <a:picLocks noChangeAspect="1"/>
          </p:cNvPicPr>
          <p:nvPr/>
        </p:nvPicPr>
        <p:blipFill>
          <a:blip r:embed="rId3"/>
          <a:stretch>
            <a:fillRect/>
          </a:stretch>
        </p:blipFill>
        <p:spPr>
          <a:xfrm>
            <a:off x="9282455" y="1955986"/>
            <a:ext cx="2677316" cy="1752601"/>
          </a:xfrm>
          <a:prstGeom prst="rect">
            <a:avLst/>
          </a:prstGeom>
        </p:spPr>
      </p:pic>
      <p:pic>
        <p:nvPicPr>
          <p:cNvPr id="10" name="Picture 9">
            <a:extLst>
              <a:ext uri="{FF2B5EF4-FFF2-40B4-BE49-F238E27FC236}">
                <a16:creationId xmlns:a16="http://schemas.microsoft.com/office/drawing/2014/main" id="{7812BCBD-29DC-74DF-E209-38917D7372A0}"/>
              </a:ext>
            </a:extLst>
          </p:cNvPr>
          <p:cNvPicPr>
            <a:picLocks noChangeAspect="1"/>
          </p:cNvPicPr>
          <p:nvPr/>
        </p:nvPicPr>
        <p:blipFill>
          <a:blip r:embed="rId4"/>
          <a:stretch>
            <a:fillRect/>
          </a:stretch>
        </p:blipFill>
        <p:spPr>
          <a:xfrm>
            <a:off x="9485312" y="3892390"/>
            <a:ext cx="2474459" cy="2409683"/>
          </a:xfrm>
          <a:prstGeom prst="rect">
            <a:avLst/>
          </a:prstGeom>
        </p:spPr>
      </p:pic>
    </p:spTree>
    <p:extLst>
      <p:ext uri="{BB962C8B-B14F-4D97-AF65-F5344CB8AC3E}">
        <p14:creationId xmlns:p14="http://schemas.microsoft.com/office/powerpoint/2010/main" val="150924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EBB363-D833-D838-8112-1424815AF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a16="http://schemas.microsoft.com/office/drawing/2014/main" id="{06EB7120-46D3-4D28-28DE-0BAC17B692C9}"/>
              </a:ext>
            </a:extLst>
          </p:cNvPr>
          <p:cNvSpPr txBox="1"/>
          <p:nvPr/>
        </p:nvSpPr>
        <p:spPr>
          <a:xfrm>
            <a:off x="0" y="-122713"/>
            <a:ext cx="1026873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chemeClr val="bg1"/>
                </a:solidFill>
                <a:cs typeface="Calibri"/>
              </a:rPr>
              <a:t>WHAT HAS EUROPE GOT TO DO WITH </a:t>
            </a:r>
            <a:endParaRPr lang="en-US" dirty="0">
              <a:solidFill>
                <a:schemeClr val="bg1"/>
              </a:solidFill>
            </a:endParaRPr>
          </a:p>
          <a:p>
            <a:r>
              <a:rPr lang="en-GB" sz="4400" dirty="0">
                <a:solidFill>
                  <a:schemeClr val="bg1"/>
                </a:solidFill>
                <a:cs typeface="Calibri"/>
              </a:rPr>
              <a:t>				  </a:t>
            </a:r>
            <a:r>
              <a:rPr lang="en-GB" sz="4400" dirty="0">
                <a:solidFill>
                  <a:schemeClr val="accent2"/>
                </a:solidFill>
              </a:rPr>
              <a:t>PDP 			</a:t>
            </a:r>
          </a:p>
        </p:txBody>
      </p:sp>
      <p:sp>
        <p:nvSpPr>
          <p:cNvPr id="4" name="TextBox 3">
            <a:extLst>
              <a:ext uri="{FF2B5EF4-FFF2-40B4-BE49-F238E27FC236}">
                <a16:creationId xmlns:a16="http://schemas.microsoft.com/office/drawing/2014/main" id="{892D2CD6-0BB1-DDE9-5D98-AF51A316E8D2}"/>
              </a:ext>
            </a:extLst>
          </p:cNvPr>
          <p:cNvSpPr txBox="1"/>
          <p:nvPr/>
        </p:nvSpPr>
        <p:spPr>
          <a:xfrm>
            <a:off x="57411" y="1683184"/>
            <a:ext cx="912051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cs typeface="Segoe UI" panose="020B0502040204020203" pitchFamily="34" charset="0"/>
              </a:rPr>
              <a:t>At the centre of everything the EU does, there are the six core European values:</a:t>
            </a:r>
          </a:p>
          <a:p>
            <a:endParaRPr lang="en-GB" dirty="0">
              <a:solidFill>
                <a:schemeClr val="bg1"/>
              </a:solidFill>
              <a:cs typeface="Segoe UI" panose="020B0502040204020203" pitchFamily="34" charset="0"/>
            </a:endParaRPr>
          </a:p>
          <a:p>
            <a:r>
              <a:rPr lang="en-GB" dirty="0">
                <a:solidFill>
                  <a:schemeClr val="bg1"/>
                </a:solidFill>
                <a:cs typeface="Segoe UI" panose="020B0502040204020203" pitchFamily="34" charset="0"/>
              </a:rPr>
              <a:t>RESPECT FOR HUMAN DIGNITY – Everyone must be respected</a:t>
            </a:r>
            <a:br>
              <a:rPr lang="en-GB" dirty="0">
                <a:solidFill>
                  <a:schemeClr val="bg1"/>
                </a:solidFill>
                <a:cs typeface="Segoe UI" panose="020B0502040204020203" pitchFamily="34" charset="0"/>
              </a:rPr>
            </a:br>
            <a:r>
              <a:rPr lang="en-GB" dirty="0">
                <a:solidFill>
                  <a:schemeClr val="bg1"/>
                </a:solidFill>
                <a:cs typeface="Segoe UI" panose="020B0502040204020203" pitchFamily="34" charset="0"/>
              </a:rPr>
              <a:t>FREEDOM – People should be allowed to do and say what they want</a:t>
            </a:r>
            <a:br>
              <a:rPr lang="en-GB" dirty="0">
                <a:solidFill>
                  <a:schemeClr val="bg1"/>
                </a:solidFill>
                <a:cs typeface="Segoe UI" panose="020B0502040204020203" pitchFamily="34" charset="0"/>
              </a:rPr>
            </a:br>
            <a:r>
              <a:rPr lang="en-GB" dirty="0">
                <a:solidFill>
                  <a:schemeClr val="bg1"/>
                </a:solidFill>
                <a:cs typeface="Segoe UI" panose="020B0502040204020203" pitchFamily="34" charset="0"/>
              </a:rPr>
              <a:t>DEMOCRACY – People have the right to choose who governs them</a:t>
            </a:r>
            <a:br>
              <a:rPr lang="en-GB" dirty="0">
                <a:solidFill>
                  <a:schemeClr val="bg1"/>
                </a:solidFill>
                <a:cs typeface="Segoe UI" panose="020B0502040204020203" pitchFamily="34" charset="0"/>
              </a:rPr>
            </a:br>
            <a:r>
              <a:rPr lang="en-GB" dirty="0">
                <a:solidFill>
                  <a:schemeClr val="bg1"/>
                </a:solidFill>
                <a:cs typeface="Segoe UI" panose="020B0502040204020203" pitchFamily="34" charset="0"/>
              </a:rPr>
              <a:t>EQUALITY – Everyone enjoys the same rights regardless of who they are</a:t>
            </a:r>
            <a:br>
              <a:rPr lang="en-GB" dirty="0">
                <a:solidFill>
                  <a:schemeClr val="bg1"/>
                </a:solidFill>
                <a:cs typeface="Segoe UI" panose="020B0502040204020203" pitchFamily="34" charset="0"/>
              </a:rPr>
            </a:br>
            <a:r>
              <a:rPr lang="en-GB" dirty="0">
                <a:solidFill>
                  <a:schemeClr val="bg1"/>
                </a:solidFill>
                <a:cs typeface="Segoe UI" panose="020B0502040204020203" pitchFamily="34" charset="0"/>
              </a:rPr>
              <a:t>RULE OF LAW – Laws are designed to protect people and are applied to everyone</a:t>
            </a:r>
            <a:br>
              <a:rPr lang="en-GB" dirty="0">
                <a:solidFill>
                  <a:schemeClr val="bg1"/>
                </a:solidFill>
                <a:cs typeface="Segoe UI" panose="020B0502040204020203" pitchFamily="34" charset="0"/>
              </a:rPr>
            </a:br>
            <a:r>
              <a:rPr lang="en-GB" dirty="0">
                <a:solidFill>
                  <a:schemeClr val="bg1"/>
                </a:solidFill>
                <a:cs typeface="Segoe UI" panose="020B0502040204020203" pitchFamily="34" charset="0"/>
              </a:rPr>
              <a:t>RESPECT FOR HUMAN RIGHTS – Everyone should enjoy basic rights that no person or government can deny them</a:t>
            </a:r>
          </a:p>
          <a:p>
            <a:endParaRPr lang="en-US" dirty="0">
              <a:solidFill>
                <a:schemeClr val="bg1"/>
              </a:solidFill>
              <a:cs typeface="Segoe UI" panose="020B0502040204020203" pitchFamily="34" charset="0"/>
            </a:endParaRPr>
          </a:p>
          <a:p>
            <a:r>
              <a:rPr lang="en-GB" dirty="0">
                <a:solidFill>
                  <a:schemeClr val="bg1"/>
                </a:solidFill>
                <a:cs typeface="Segoe UI" panose="020B0502040204020203" pitchFamily="34" charset="0"/>
              </a:rPr>
              <a:t>These are also essential British values.</a:t>
            </a:r>
            <a:endParaRPr lang="en-US" dirty="0">
              <a:solidFill>
                <a:schemeClr val="bg1"/>
              </a:solidFill>
              <a:cs typeface="Segoe UI" panose="020B0502040204020203" pitchFamily="34" charset="0"/>
            </a:endParaRPr>
          </a:p>
          <a:p>
            <a:endParaRPr lang="en-GB" dirty="0">
              <a:solidFill>
                <a:schemeClr val="bg1"/>
              </a:solidFill>
              <a:cs typeface="Segoe UI" panose="020B0502040204020203" pitchFamily="34" charset="0"/>
            </a:endParaRPr>
          </a:p>
          <a:p>
            <a:pPr algn="l"/>
            <a:endParaRPr lang="en-GB" dirty="0">
              <a:solidFill>
                <a:schemeClr val="bg1"/>
              </a:solidFill>
              <a:cs typeface="Segoe UI" panose="020B0502040204020203" pitchFamily="34" charset="0"/>
            </a:endParaRPr>
          </a:p>
        </p:txBody>
      </p:sp>
      <p:sp>
        <p:nvSpPr>
          <p:cNvPr id="5" name="TextBox 4">
            <a:extLst>
              <a:ext uri="{FF2B5EF4-FFF2-40B4-BE49-F238E27FC236}">
                <a16:creationId xmlns:a16="http://schemas.microsoft.com/office/drawing/2014/main" id="{E3BD2DCE-FE94-D791-3616-498447309C13}"/>
              </a:ext>
            </a:extLst>
          </p:cNvPr>
          <p:cNvSpPr txBox="1"/>
          <p:nvPr/>
        </p:nvSpPr>
        <p:spPr>
          <a:xfrm>
            <a:off x="53662" y="5513768"/>
            <a:ext cx="89883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mn-lt"/>
                <a:cs typeface="+mn-lt"/>
              </a:rPr>
              <a:t>Discussion question: are there any values you believe should be added to this list to make a better society? Are there any values that should applied better?</a:t>
            </a:r>
          </a:p>
          <a:p>
            <a:pPr algn="l"/>
            <a:endParaRPr lang="en-GB" sz="2400" dirty="0">
              <a:cs typeface="Calibri"/>
            </a:endParaRPr>
          </a:p>
        </p:txBody>
      </p:sp>
      <p:pic>
        <p:nvPicPr>
          <p:cNvPr id="7" name="Picture 6">
            <a:extLst>
              <a:ext uri="{FF2B5EF4-FFF2-40B4-BE49-F238E27FC236}">
                <a16:creationId xmlns:a16="http://schemas.microsoft.com/office/drawing/2014/main" id="{5DE94824-FBB5-B43E-3458-4830B9F89825}"/>
              </a:ext>
            </a:extLst>
          </p:cNvPr>
          <p:cNvPicPr>
            <a:picLocks noChangeAspect="1"/>
          </p:cNvPicPr>
          <p:nvPr/>
        </p:nvPicPr>
        <p:blipFill>
          <a:blip r:embed="rId3"/>
          <a:stretch>
            <a:fillRect/>
          </a:stretch>
        </p:blipFill>
        <p:spPr>
          <a:xfrm>
            <a:off x="9411077" y="1683184"/>
            <a:ext cx="2547769" cy="2109788"/>
          </a:xfrm>
          <a:prstGeom prst="rect">
            <a:avLst/>
          </a:prstGeom>
        </p:spPr>
      </p:pic>
      <p:pic>
        <p:nvPicPr>
          <p:cNvPr id="9" name="Picture 8">
            <a:extLst>
              <a:ext uri="{FF2B5EF4-FFF2-40B4-BE49-F238E27FC236}">
                <a16:creationId xmlns:a16="http://schemas.microsoft.com/office/drawing/2014/main" id="{535CE59C-ED69-1C87-49BB-7F54F7F852B7}"/>
              </a:ext>
            </a:extLst>
          </p:cNvPr>
          <p:cNvPicPr>
            <a:picLocks noChangeAspect="1"/>
          </p:cNvPicPr>
          <p:nvPr/>
        </p:nvPicPr>
        <p:blipFill>
          <a:blip r:embed="rId4"/>
          <a:stretch>
            <a:fillRect/>
          </a:stretch>
        </p:blipFill>
        <p:spPr>
          <a:xfrm>
            <a:off x="9587844" y="4248010"/>
            <a:ext cx="2194234" cy="2154951"/>
          </a:xfrm>
          <a:prstGeom prst="rect">
            <a:avLst/>
          </a:prstGeom>
        </p:spPr>
      </p:pic>
    </p:spTree>
    <p:extLst>
      <p:ext uri="{BB962C8B-B14F-4D97-AF65-F5344CB8AC3E}">
        <p14:creationId xmlns:p14="http://schemas.microsoft.com/office/powerpoint/2010/main" val="191555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D6F7CD-8AB8-16B6-C1DD-907C880DF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99BC545-34DB-A1A0-658F-BEA621AC0B5B}"/>
                  </a:ext>
                </a:extLst>
              </p:cNvPr>
              <p:cNvSpPr txBox="1"/>
              <p:nvPr/>
            </p:nvSpPr>
            <p:spPr>
              <a:xfrm>
                <a:off x="0" y="1641925"/>
                <a:ext cx="8953500" cy="2954655"/>
              </a:xfrm>
              <a:prstGeom prst="rect">
                <a:avLst/>
              </a:prstGeom>
              <a:noFill/>
            </p:spPr>
            <p:txBody>
              <a:bodyPr wrap="square" rtlCol="0">
                <a:spAutoFit/>
              </a:bodyPr>
              <a:lstStyle/>
              <a:p>
                <a:r>
                  <a:rPr lang="en-GB" sz="2400" dirty="0">
                    <a:solidFill>
                      <a:schemeClr val="bg1"/>
                    </a:solidFill>
                    <a:cs typeface="Calibri"/>
                  </a:rPr>
                  <a:t>Europe is the second smallest continent in the world, covering an estimated 10.18</a:t>
                </a:r>
                <a14:m>
                  <m:oMath xmlns:m="http://schemas.openxmlformats.org/officeDocument/2006/math">
                    <m:sSup>
                      <m:sSupPr>
                        <m:ctrlPr>
                          <a:rPr lang="en-GB" sz="2400" i="1" dirty="0" smtClean="0">
                            <a:solidFill>
                              <a:schemeClr val="bg1"/>
                            </a:solidFill>
                            <a:latin typeface="Cambria Math" panose="02040503050406030204" pitchFamily="18" charset="0"/>
                            <a:cs typeface="Calibri"/>
                          </a:rPr>
                        </m:ctrlPr>
                      </m:sSupPr>
                      <m:e>
                        <m:r>
                          <m:rPr>
                            <m:sty m:val="p"/>
                          </m:rPr>
                          <a:rPr lang="en-GB" sz="2400" b="0" i="0" dirty="0" smtClean="0">
                            <a:solidFill>
                              <a:schemeClr val="bg1"/>
                            </a:solidFill>
                            <a:latin typeface="Cambria Math" panose="02040503050406030204" pitchFamily="18" charset="0"/>
                            <a:cs typeface="Calibri"/>
                          </a:rPr>
                          <m:t>km</m:t>
                        </m:r>
                      </m:e>
                      <m:sup>
                        <m:r>
                          <a:rPr lang="en-GB" sz="2400" b="0" i="0" dirty="0" smtClean="0">
                            <a:solidFill>
                              <a:schemeClr val="bg1"/>
                            </a:solidFill>
                            <a:latin typeface="Cambria Math" panose="02040503050406030204" pitchFamily="18" charset="0"/>
                            <a:cs typeface="Calibri"/>
                          </a:rPr>
                          <m:t>2</m:t>
                        </m:r>
                      </m:sup>
                    </m:sSup>
                  </m:oMath>
                </a14:m>
                <a:r>
                  <a:rPr lang="en-GB" sz="2400" dirty="0">
                    <a:solidFill>
                      <a:schemeClr val="bg1"/>
                    </a:solidFill>
                    <a:cs typeface="Calibri"/>
                  </a:rPr>
                  <a:t>, being 2% of the Earth's surface. It is located in the westernmost part of Eurasia. It contains the world's smallest country, Vatican City, and has an overall population of 746.4 million people. Between human and natural landmarks, over 400 areas in Europe are classed as UNESCO World Heritage Sites, telling a rich and varied story of history and natural wonders.</a:t>
                </a:r>
              </a:p>
              <a:p>
                <a:pPr algn="l"/>
                <a:endParaRPr lang="en-US" dirty="0"/>
              </a:p>
            </p:txBody>
          </p:sp>
        </mc:Choice>
        <mc:Fallback xmlns="">
          <p:sp>
            <p:nvSpPr>
              <p:cNvPr id="3" name="TextBox 2">
                <a:extLst>
                  <a:ext uri="{FF2B5EF4-FFF2-40B4-BE49-F238E27FC236}">
                    <a16:creationId xmlns:a16="http://schemas.microsoft.com/office/drawing/2014/main" id="{499BC545-34DB-A1A0-658F-BEA621AC0B5B}"/>
                  </a:ext>
                </a:extLst>
              </p:cNvPr>
              <p:cNvSpPr txBox="1">
                <a:spLocks noRot="1" noChangeAspect="1" noMove="1" noResize="1" noEditPoints="1" noAdjustHandles="1" noChangeArrowheads="1" noChangeShapeType="1" noTextEdit="1"/>
              </p:cNvSpPr>
              <p:nvPr/>
            </p:nvSpPr>
            <p:spPr>
              <a:xfrm>
                <a:off x="0" y="1641925"/>
                <a:ext cx="8953500" cy="2954655"/>
              </a:xfrm>
              <a:prstGeom prst="rect">
                <a:avLst/>
              </a:prstGeom>
              <a:blipFill>
                <a:blip r:embed="rId3"/>
                <a:stretch>
                  <a:fillRect l="-1021" t="-1649"/>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DC22BEE3-9364-7F56-ABD4-4A664E370295}"/>
              </a:ext>
            </a:extLst>
          </p:cNvPr>
          <p:cNvSpPr txBox="1"/>
          <p:nvPr/>
        </p:nvSpPr>
        <p:spPr>
          <a:xfrm>
            <a:off x="0" y="-125506"/>
            <a:ext cx="10414000"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GEOGRAPHY		</a:t>
            </a:r>
            <a:endParaRPr lang="en-US" sz="4400" dirty="0">
              <a:solidFill>
                <a:schemeClr val="bg1"/>
              </a:solidFill>
            </a:endParaRPr>
          </a:p>
        </p:txBody>
      </p:sp>
      <p:sp>
        <p:nvSpPr>
          <p:cNvPr id="5" name="TextBox 4">
            <a:extLst>
              <a:ext uri="{FF2B5EF4-FFF2-40B4-BE49-F238E27FC236}">
                <a16:creationId xmlns:a16="http://schemas.microsoft.com/office/drawing/2014/main" id="{6EB45A1E-376F-2717-2735-56EEC0A9F673}"/>
              </a:ext>
            </a:extLst>
          </p:cNvPr>
          <p:cNvSpPr txBox="1"/>
          <p:nvPr/>
        </p:nvSpPr>
        <p:spPr>
          <a:xfrm>
            <a:off x="0" y="5413846"/>
            <a:ext cx="9141832" cy="1200329"/>
          </a:xfrm>
          <a:prstGeom prst="rect">
            <a:avLst/>
          </a:prstGeom>
          <a:noFill/>
        </p:spPr>
        <p:txBody>
          <a:bodyPr wrap="square" rtlCol="0">
            <a:spAutoFit/>
          </a:bodyPr>
          <a:lstStyle/>
          <a:p>
            <a:pPr algn="l"/>
            <a:r>
              <a:rPr lang="en-GB" sz="2400" dirty="0">
                <a:solidFill>
                  <a:schemeClr val="bg1"/>
                </a:solidFill>
              </a:rPr>
              <a:t>Discussion question: where in Europe would you most like to visit and why? What is Europe’s most interesting natural feature? (The pictures show the Dune du </a:t>
            </a:r>
            <a:r>
              <a:rPr lang="en-GB" sz="2400" dirty="0" err="1">
                <a:solidFill>
                  <a:schemeClr val="bg1"/>
                </a:solidFill>
              </a:rPr>
              <a:t>Pilat</a:t>
            </a:r>
            <a:r>
              <a:rPr lang="en-GB" sz="2400" dirty="0">
                <a:solidFill>
                  <a:schemeClr val="bg1"/>
                </a:solidFill>
              </a:rPr>
              <a:t>, Europe’s largest sand dune at over 100m high!)</a:t>
            </a:r>
            <a:endParaRPr lang="en-US" sz="2400" dirty="0">
              <a:solidFill>
                <a:schemeClr val="bg1"/>
              </a:solidFill>
            </a:endParaRPr>
          </a:p>
        </p:txBody>
      </p:sp>
      <p:pic>
        <p:nvPicPr>
          <p:cNvPr id="8" name="Picture 7">
            <a:extLst>
              <a:ext uri="{FF2B5EF4-FFF2-40B4-BE49-F238E27FC236}">
                <a16:creationId xmlns:a16="http://schemas.microsoft.com/office/drawing/2014/main" id="{8430647F-86FA-6054-CF05-37C67F1740DA}"/>
              </a:ext>
            </a:extLst>
          </p:cNvPr>
          <p:cNvPicPr>
            <a:picLocks noChangeAspect="1"/>
          </p:cNvPicPr>
          <p:nvPr/>
        </p:nvPicPr>
        <p:blipFill>
          <a:blip r:embed="rId4"/>
          <a:stretch>
            <a:fillRect/>
          </a:stretch>
        </p:blipFill>
        <p:spPr>
          <a:xfrm>
            <a:off x="9141832" y="1786788"/>
            <a:ext cx="2861835" cy="1642212"/>
          </a:xfrm>
          <a:prstGeom prst="rect">
            <a:avLst/>
          </a:prstGeom>
        </p:spPr>
      </p:pic>
      <p:pic>
        <p:nvPicPr>
          <p:cNvPr id="10" name="Picture 9">
            <a:extLst>
              <a:ext uri="{FF2B5EF4-FFF2-40B4-BE49-F238E27FC236}">
                <a16:creationId xmlns:a16="http://schemas.microsoft.com/office/drawing/2014/main" id="{68AADA9A-808A-2739-44D9-BFFE892216C9}"/>
              </a:ext>
            </a:extLst>
          </p:cNvPr>
          <p:cNvPicPr>
            <a:picLocks noChangeAspect="1"/>
          </p:cNvPicPr>
          <p:nvPr/>
        </p:nvPicPr>
        <p:blipFill>
          <a:blip r:embed="rId5"/>
          <a:stretch>
            <a:fillRect/>
          </a:stretch>
        </p:blipFill>
        <p:spPr>
          <a:xfrm>
            <a:off x="9596702" y="3672145"/>
            <a:ext cx="2406965" cy="2942709"/>
          </a:xfrm>
          <a:prstGeom prst="rect">
            <a:avLst/>
          </a:prstGeom>
        </p:spPr>
      </p:pic>
    </p:spTree>
    <p:extLst>
      <p:ext uri="{BB962C8B-B14F-4D97-AF65-F5344CB8AC3E}">
        <p14:creationId xmlns:p14="http://schemas.microsoft.com/office/powerpoint/2010/main" val="304964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D6F7CD-8AB8-16B6-C1DD-907C880DF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99BC545-34DB-A1A0-658F-BEA621AC0B5B}"/>
              </a:ext>
            </a:extLst>
          </p:cNvPr>
          <p:cNvSpPr txBox="1"/>
          <p:nvPr/>
        </p:nvSpPr>
        <p:spPr>
          <a:xfrm>
            <a:off x="-1" y="1641925"/>
            <a:ext cx="8980227" cy="3277820"/>
          </a:xfrm>
          <a:prstGeom prst="rect">
            <a:avLst/>
          </a:prstGeom>
          <a:noFill/>
        </p:spPr>
        <p:txBody>
          <a:bodyPr wrap="square" rtlCol="0">
            <a:spAutoFit/>
          </a:bodyPr>
          <a:lstStyle/>
          <a:p>
            <a:r>
              <a:rPr lang="en-GB" sz="2300" dirty="0">
                <a:solidFill>
                  <a:schemeClr val="bg1"/>
                </a:solidFill>
                <a:cs typeface="Calibri"/>
              </a:rPr>
              <a:t>Europe Day is celebrated to commemorate the Schuman Declaration on 9</a:t>
            </a:r>
            <a:r>
              <a:rPr lang="en-GB" sz="2300" baseline="30000" dirty="0">
                <a:solidFill>
                  <a:schemeClr val="bg1"/>
                </a:solidFill>
                <a:cs typeface="Calibri"/>
              </a:rPr>
              <a:t>th</a:t>
            </a:r>
            <a:r>
              <a:rPr lang="en-GB" sz="2300" dirty="0">
                <a:solidFill>
                  <a:schemeClr val="bg1"/>
                </a:solidFill>
                <a:cs typeface="Calibri"/>
              </a:rPr>
              <a:t> May 1950. Robert Schuman was a French politician who proposed the establishment of a European organisation to govern the production of coal and steel. Having seen the countries of Europe fight two world wars in his lifetime, he felt it was not enough for there just to be a peace treaty between France and Germany. His idea was for the countries of Europe to share the governance of their resources to make war between them a practical impossibility. Over time, these organisations became the European Union. </a:t>
            </a:r>
            <a:endParaRPr lang="en-US" sz="2300" dirty="0"/>
          </a:p>
        </p:txBody>
      </p:sp>
      <p:sp>
        <p:nvSpPr>
          <p:cNvPr id="4" name="TextBox 3">
            <a:extLst>
              <a:ext uri="{FF2B5EF4-FFF2-40B4-BE49-F238E27FC236}">
                <a16:creationId xmlns:a16="http://schemas.microsoft.com/office/drawing/2014/main" id="{DC22BEE3-9364-7F56-ABD4-4A664E370295}"/>
              </a:ext>
            </a:extLst>
          </p:cNvPr>
          <p:cNvSpPr txBox="1"/>
          <p:nvPr/>
        </p:nvSpPr>
        <p:spPr>
          <a:xfrm>
            <a:off x="0" y="-125506"/>
            <a:ext cx="10414000" cy="1446550"/>
          </a:xfrm>
          <a:prstGeom prst="rect">
            <a:avLst/>
          </a:prstGeom>
          <a:noFill/>
        </p:spPr>
        <p:txBody>
          <a:bodyPr wrap="square" rtlCol="0">
            <a:spAutoFit/>
          </a:bodyPr>
          <a:lstStyle/>
          <a:p>
            <a:pPr algn="l"/>
            <a:r>
              <a:rPr lang="en-GB" sz="4400" dirty="0">
                <a:solidFill>
                  <a:schemeClr val="bg1"/>
                </a:solidFill>
              </a:rPr>
              <a:t>WHAT HAS EUROPE GOT TO DO WITH               </a:t>
            </a:r>
          </a:p>
          <a:p>
            <a:pPr algn="l"/>
            <a:r>
              <a:rPr lang="en-GB" sz="4400" dirty="0">
                <a:solidFill>
                  <a:schemeClr val="bg1"/>
                </a:solidFill>
              </a:rPr>
              <a:t>                          </a:t>
            </a:r>
            <a:r>
              <a:rPr lang="en-GB" sz="4400" dirty="0">
                <a:solidFill>
                  <a:schemeClr val="accent2"/>
                </a:solidFill>
              </a:rPr>
              <a:t>HISTORY			</a:t>
            </a:r>
            <a:endParaRPr lang="en-US" sz="4400" dirty="0">
              <a:solidFill>
                <a:schemeClr val="bg1"/>
              </a:solidFill>
            </a:endParaRPr>
          </a:p>
        </p:txBody>
      </p:sp>
      <p:sp>
        <p:nvSpPr>
          <p:cNvPr id="5" name="TextBox 4">
            <a:extLst>
              <a:ext uri="{FF2B5EF4-FFF2-40B4-BE49-F238E27FC236}">
                <a16:creationId xmlns:a16="http://schemas.microsoft.com/office/drawing/2014/main" id="{6EB45A1E-376F-2717-2735-56EEC0A9F673}"/>
              </a:ext>
            </a:extLst>
          </p:cNvPr>
          <p:cNvSpPr txBox="1"/>
          <p:nvPr/>
        </p:nvSpPr>
        <p:spPr>
          <a:xfrm>
            <a:off x="0" y="5413846"/>
            <a:ext cx="9141832" cy="1508105"/>
          </a:xfrm>
          <a:prstGeom prst="rect">
            <a:avLst/>
          </a:prstGeom>
          <a:noFill/>
        </p:spPr>
        <p:txBody>
          <a:bodyPr wrap="square" rtlCol="0">
            <a:spAutoFit/>
          </a:bodyPr>
          <a:lstStyle/>
          <a:p>
            <a:pPr algn="l"/>
            <a:r>
              <a:rPr lang="en-GB" sz="2300" dirty="0">
                <a:solidFill>
                  <a:schemeClr val="bg1"/>
                </a:solidFill>
              </a:rPr>
              <a:t>Discussion question: why do you think Schuman chose 9</a:t>
            </a:r>
            <a:r>
              <a:rPr lang="en-GB" sz="2300" baseline="30000" dirty="0">
                <a:solidFill>
                  <a:schemeClr val="bg1"/>
                </a:solidFill>
              </a:rPr>
              <a:t>th</a:t>
            </a:r>
            <a:r>
              <a:rPr lang="en-GB" sz="2300" dirty="0">
                <a:solidFill>
                  <a:schemeClr val="bg1"/>
                </a:solidFill>
              </a:rPr>
              <a:t> May 1950? (Think back to an event that happened 5 years before this.) What lessons do you think Schuman and other politicians had learnt from the experience of the Treaty of Versailles?</a:t>
            </a:r>
            <a:endParaRPr lang="en-US" sz="2300" dirty="0">
              <a:solidFill>
                <a:schemeClr val="bg1"/>
              </a:solidFill>
            </a:endParaRPr>
          </a:p>
        </p:txBody>
      </p:sp>
      <p:pic>
        <p:nvPicPr>
          <p:cNvPr id="7" name="Picture 6">
            <a:extLst>
              <a:ext uri="{FF2B5EF4-FFF2-40B4-BE49-F238E27FC236}">
                <a16:creationId xmlns:a16="http://schemas.microsoft.com/office/drawing/2014/main" id="{D4D311BF-BCF7-B0A1-901A-65E9B80B4C5A}"/>
              </a:ext>
            </a:extLst>
          </p:cNvPr>
          <p:cNvPicPr>
            <a:picLocks noChangeAspect="1"/>
          </p:cNvPicPr>
          <p:nvPr/>
        </p:nvPicPr>
        <p:blipFill>
          <a:blip r:embed="rId3"/>
          <a:stretch>
            <a:fillRect/>
          </a:stretch>
        </p:blipFill>
        <p:spPr>
          <a:xfrm>
            <a:off x="9665955" y="1641925"/>
            <a:ext cx="2085975" cy="3228975"/>
          </a:xfrm>
          <a:prstGeom prst="rect">
            <a:avLst/>
          </a:prstGeom>
        </p:spPr>
      </p:pic>
      <p:pic>
        <p:nvPicPr>
          <p:cNvPr id="11" name="Picture 10">
            <a:extLst>
              <a:ext uri="{FF2B5EF4-FFF2-40B4-BE49-F238E27FC236}">
                <a16:creationId xmlns:a16="http://schemas.microsoft.com/office/drawing/2014/main" id="{4B5C2E3D-9271-E96E-CF2A-C2506E4B93C8}"/>
              </a:ext>
            </a:extLst>
          </p:cNvPr>
          <p:cNvPicPr>
            <a:picLocks noChangeAspect="1"/>
          </p:cNvPicPr>
          <p:nvPr/>
        </p:nvPicPr>
        <p:blipFill>
          <a:blip r:embed="rId4"/>
          <a:stretch>
            <a:fillRect/>
          </a:stretch>
        </p:blipFill>
        <p:spPr>
          <a:xfrm>
            <a:off x="9665955" y="5216075"/>
            <a:ext cx="2085975" cy="1396396"/>
          </a:xfrm>
          <a:prstGeom prst="rect">
            <a:avLst/>
          </a:prstGeom>
        </p:spPr>
      </p:pic>
    </p:spTree>
    <p:extLst>
      <p:ext uri="{BB962C8B-B14F-4D97-AF65-F5344CB8AC3E}">
        <p14:creationId xmlns:p14="http://schemas.microsoft.com/office/powerpoint/2010/main" val="57482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3A32663-B7CE-9B5E-B9F4-D26BA7D2D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FA700B-FFE5-53A2-1012-196237B67C45}"/>
              </a:ext>
            </a:extLst>
          </p:cNvPr>
          <p:cNvSpPr txBox="1"/>
          <p:nvPr/>
        </p:nvSpPr>
        <p:spPr>
          <a:xfrm>
            <a:off x="0" y="1775013"/>
            <a:ext cx="8516470" cy="2677656"/>
          </a:xfrm>
          <a:prstGeom prst="rect">
            <a:avLst/>
          </a:prstGeom>
          <a:noFill/>
        </p:spPr>
        <p:txBody>
          <a:bodyPr wrap="square" rtlCol="0">
            <a:spAutoFit/>
          </a:bodyPr>
          <a:lstStyle/>
          <a:p>
            <a:pPr algn="l"/>
            <a:r>
              <a:rPr lang="en-GB" sz="2400" dirty="0">
                <a:solidFill>
                  <a:schemeClr val="bg1"/>
                </a:solidFill>
              </a:rPr>
              <a:t>Religious beliefs in Europe go all the way back to the Bronze and Iron Age, when the earliest monotheistic religions developed. Religion has made a large impact on forming Europe’s art, culture, philosophy and law. Freedom of religion is a fundamental human right, championed by all European countries. The largest religion in Europe is Christianity, but there are a huge range of religions practised across the continent. </a:t>
            </a:r>
            <a:endParaRPr lang="en-US" sz="2400" dirty="0">
              <a:solidFill>
                <a:schemeClr val="bg1"/>
              </a:solidFill>
            </a:endParaRPr>
          </a:p>
        </p:txBody>
      </p:sp>
      <p:sp>
        <p:nvSpPr>
          <p:cNvPr id="4" name="TextBox 3">
            <a:extLst>
              <a:ext uri="{FF2B5EF4-FFF2-40B4-BE49-F238E27FC236}">
                <a16:creationId xmlns:a16="http://schemas.microsoft.com/office/drawing/2014/main" id="{EE401496-7B34-3F5D-A30F-1C335011401B}"/>
              </a:ext>
            </a:extLst>
          </p:cNvPr>
          <p:cNvSpPr txBox="1"/>
          <p:nvPr/>
        </p:nvSpPr>
        <p:spPr>
          <a:xfrm>
            <a:off x="0" y="5495366"/>
            <a:ext cx="8713693" cy="830997"/>
          </a:xfrm>
          <a:prstGeom prst="rect">
            <a:avLst/>
          </a:prstGeom>
          <a:noFill/>
        </p:spPr>
        <p:txBody>
          <a:bodyPr wrap="square" rtlCol="0">
            <a:spAutoFit/>
          </a:bodyPr>
          <a:lstStyle/>
          <a:p>
            <a:pPr algn="l"/>
            <a:r>
              <a:rPr lang="en-GB" sz="2400" dirty="0">
                <a:solidFill>
                  <a:schemeClr val="bg1"/>
                </a:solidFill>
              </a:rPr>
              <a:t>Discussion question: how do you think religion has affected the culture of societies across Europe?</a:t>
            </a:r>
            <a:endParaRPr lang="en-US" sz="2400" dirty="0">
              <a:solidFill>
                <a:schemeClr val="bg1"/>
              </a:solidFill>
            </a:endParaRPr>
          </a:p>
        </p:txBody>
      </p:sp>
      <p:sp>
        <p:nvSpPr>
          <p:cNvPr id="5" name="TextBox 4">
            <a:extLst>
              <a:ext uri="{FF2B5EF4-FFF2-40B4-BE49-F238E27FC236}">
                <a16:creationId xmlns:a16="http://schemas.microsoft.com/office/drawing/2014/main" id="{CC843593-2B8D-6A13-3FFC-07579DE8DE83}"/>
              </a:ext>
            </a:extLst>
          </p:cNvPr>
          <p:cNvSpPr txBox="1"/>
          <p:nvPr/>
        </p:nvSpPr>
        <p:spPr>
          <a:xfrm>
            <a:off x="0" y="-125506"/>
            <a:ext cx="9853684" cy="1446550"/>
          </a:xfrm>
          <a:prstGeom prst="rect">
            <a:avLst/>
          </a:prstGeom>
          <a:noFill/>
        </p:spPr>
        <p:txBody>
          <a:bodyPr wrap="square" rtlCol="0">
            <a:spAutoFit/>
          </a:bodyPr>
          <a:lstStyle/>
          <a:p>
            <a:pPr algn="l"/>
            <a:r>
              <a:rPr lang="en-GB" sz="4400" dirty="0">
                <a:solidFill>
                  <a:schemeClr val="bg1"/>
                </a:solidFill>
              </a:rPr>
              <a:t>WHAT HAS EUROPE GOT TO DO WITH</a:t>
            </a:r>
          </a:p>
          <a:p>
            <a:pPr algn="l"/>
            <a:r>
              <a:rPr lang="en-GB" sz="4400" dirty="0">
                <a:solidFill>
                  <a:schemeClr val="accent2"/>
                </a:solidFill>
              </a:rPr>
              <a:t>					RS			</a:t>
            </a:r>
            <a:endParaRPr lang="en-US" sz="4400" dirty="0">
              <a:solidFill>
                <a:schemeClr val="accent2"/>
              </a:solidFill>
            </a:endParaRPr>
          </a:p>
        </p:txBody>
      </p:sp>
      <p:pic>
        <p:nvPicPr>
          <p:cNvPr id="7" name="Picture 6">
            <a:extLst>
              <a:ext uri="{FF2B5EF4-FFF2-40B4-BE49-F238E27FC236}">
                <a16:creationId xmlns:a16="http://schemas.microsoft.com/office/drawing/2014/main" id="{FAD3D1D6-693D-39FB-F754-5F084E785ECC}"/>
              </a:ext>
            </a:extLst>
          </p:cNvPr>
          <p:cNvPicPr>
            <a:picLocks noChangeAspect="1"/>
          </p:cNvPicPr>
          <p:nvPr/>
        </p:nvPicPr>
        <p:blipFill>
          <a:blip r:embed="rId3"/>
          <a:stretch>
            <a:fillRect/>
          </a:stretch>
        </p:blipFill>
        <p:spPr>
          <a:xfrm>
            <a:off x="9185596" y="2001104"/>
            <a:ext cx="2770908" cy="1929452"/>
          </a:xfrm>
          <a:prstGeom prst="rect">
            <a:avLst/>
          </a:prstGeom>
        </p:spPr>
      </p:pic>
    </p:spTree>
    <p:extLst>
      <p:ext uri="{BB962C8B-B14F-4D97-AF65-F5344CB8AC3E}">
        <p14:creationId xmlns:p14="http://schemas.microsoft.com/office/powerpoint/2010/main" val="23920806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TotalTime>
  <Words>2673</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Robbins</dc:creator>
  <cp:lastModifiedBy>Asher Jacobsberg</cp:lastModifiedBy>
  <cp:revision>129</cp:revision>
  <dcterms:created xsi:type="dcterms:W3CDTF">2023-01-16T10:11:20Z</dcterms:created>
  <dcterms:modified xsi:type="dcterms:W3CDTF">2023-05-01T13:56:19Z</dcterms:modified>
</cp:coreProperties>
</file>