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34"/>
  </p:notesMasterIdLst>
  <p:handoutMasterIdLst>
    <p:handoutMasterId r:id="rId35"/>
  </p:handoutMasterIdLst>
  <p:sldIdLst>
    <p:sldId id="256" r:id="rId5"/>
    <p:sldId id="291" r:id="rId6"/>
    <p:sldId id="257" r:id="rId7"/>
    <p:sldId id="259" r:id="rId8"/>
    <p:sldId id="258" r:id="rId9"/>
    <p:sldId id="260" r:id="rId10"/>
    <p:sldId id="286" r:id="rId11"/>
    <p:sldId id="290" r:id="rId12"/>
    <p:sldId id="261" r:id="rId13"/>
    <p:sldId id="287" r:id="rId14"/>
    <p:sldId id="288" r:id="rId15"/>
    <p:sldId id="263" r:id="rId16"/>
    <p:sldId id="264" r:id="rId17"/>
    <p:sldId id="265" r:id="rId18"/>
    <p:sldId id="270" r:id="rId19"/>
    <p:sldId id="266" r:id="rId20"/>
    <p:sldId id="271" r:id="rId21"/>
    <p:sldId id="269" r:id="rId22"/>
    <p:sldId id="272" r:id="rId23"/>
    <p:sldId id="268" r:id="rId24"/>
    <p:sldId id="273" r:id="rId25"/>
    <p:sldId id="275" r:id="rId26"/>
    <p:sldId id="276" r:id="rId27"/>
    <p:sldId id="267" r:id="rId28"/>
    <p:sldId id="274" r:id="rId29"/>
    <p:sldId id="277" r:id="rId30"/>
    <p:sldId id="279" r:id="rId31"/>
    <p:sldId id="280" r:id="rId32"/>
    <p:sldId id="278" r:id="rId33"/>
  </p:sldIdLst>
  <p:sldSz cx="12192000" cy="6858000"/>
  <p:notesSz cx="6858000" cy="9144000"/>
  <p:embeddedFontLst>
    <p:embeddedFont>
      <p:font typeface="Avenir Next LT Pro" panose="020B0504020202020204" pitchFamily="34" charset="0"/>
      <p:regular r:id="rId36"/>
    </p:embeddedFont>
    <p:embeddedFont>
      <p:font typeface="EuropeaEco" pitchFamily="2" charset="0"/>
      <p:regular r:id="rId37"/>
      <p:bold r:id="rId38"/>
      <p:italic r:id="rId39"/>
      <p:boldItalic r:id="rId40"/>
    </p:embeddedFont>
    <p:embeddedFont>
      <p:font typeface="EuropeaNarrowExtrabold" pitchFamily="2" charset="0"/>
      <p:bold r:id="rId41"/>
      <p:boldItalic r:id="rId42"/>
    </p:embeddedFont>
  </p:embeddedFontLst>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40886B-9DF7-4C10-B497-50F08086890F}">
          <p14:sldIdLst>
            <p14:sldId id="256"/>
            <p14:sldId id="291"/>
            <p14:sldId id="257"/>
            <p14:sldId id="259"/>
            <p14:sldId id="258"/>
            <p14:sldId id="260"/>
            <p14:sldId id="286"/>
            <p14:sldId id="290"/>
            <p14:sldId id="261"/>
            <p14:sldId id="287"/>
            <p14:sldId id="288"/>
            <p14:sldId id="263"/>
            <p14:sldId id="264"/>
            <p14:sldId id="265"/>
            <p14:sldId id="270"/>
            <p14:sldId id="266"/>
            <p14:sldId id="271"/>
            <p14:sldId id="269"/>
            <p14:sldId id="272"/>
            <p14:sldId id="268"/>
            <p14:sldId id="273"/>
            <p14:sldId id="275"/>
            <p14:sldId id="276"/>
            <p14:sldId id="267"/>
            <p14:sldId id="274"/>
            <p14:sldId id="277"/>
            <p14:sldId id="279"/>
            <p14:sldId id="280"/>
            <p14:sldId id="2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96B70B-6142-4D46-A264-BF5E6C40F064}" v="51" dt="2024-06-27T12:49:22.184"/>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5681" autoAdjust="0"/>
  </p:normalViewPr>
  <p:slideViewPr>
    <p:cSldViewPr snapToGrid="0">
      <p:cViewPr varScale="1">
        <p:scale>
          <a:sx n="107" d="100"/>
          <a:sy n="107" d="100"/>
        </p:scale>
        <p:origin x="672"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er Jacobsberg" userId="58096172-d04c-4f11-af5b-9b17dc05e59a" providerId="ADAL" clId="{2A96B70B-6142-4D46-A264-BF5E6C40F064}"/>
    <pc:docChg chg="undo custSel addSld modSld modSection">
      <pc:chgData name="Asher Jacobsberg" userId="58096172-d04c-4f11-af5b-9b17dc05e59a" providerId="ADAL" clId="{2A96B70B-6142-4D46-A264-BF5E6C40F064}" dt="2024-06-27T12:47:03.851" v="120" actId="20577"/>
      <pc:docMkLst>
        <pc:docMk/>
      </pc:docMkLst>
      <pc:sldChg chg="modSp mod">
        <pc:chgData name="Asher Jacobsberg" userId="58096172-d04c-4f11-af5b-9b17dc05e59a" providerId="ADAL" clId="{2A96B70B-6142-4D46-A264-BF5E6C40F064}" dt="2024-06-21T14:31:48.621" v="1" actId="27636"/>
        <pc:sldMkLst>
          <pc:docMk/>
          <pc:sldMk cId="1410823296" sldId="257"/>
        </pc:sldMkLst>
        <pc:spChg chg="mod">
          <ac:chgData name="Asher Jacobsberg" userId="58096172-d04c-4f11-af5b-9b17dc05e59a" providerId="ADAL" clId="{2A96B70B-6142-4D46-A264-BF5E6C40F064}" dt="2024-06-21T14:31:48.621" v="1" actId="27636"/>
          <ac:spMkLst>
            <pc:docMk/>
            <pc:sldMk cId="1410823296" sldId="257"/>
            <ac:spMk id="2" creationId="{F3B43108-64AA-B00F-C940-CCC912D9E714}"/>
          </ac:spMkLst>
        </pc:spChg>
      </pc:sldChg>
      <pc:sldChg chg="modSp mod">
        <pc:chgData name="Asher Jacobsberg" userId="58096172-d04c-4f11-af5b-9b17dc05e59a" providerId="ADAL" clId="{2A96B70B-6142-4D46-A264-BF5E6C40F064}" dt="2024-06-25T12:23:17.680" v="3" actId="14100"/>
        <pc:sldMkLst>
          <pc:docMk/>
          <pc:sldMk cId="1177201037" sldId="259"/>
        </pc:sldMkLst>
        <pc:picChg chg="mod">
          <ac:chgData name="Asher Jacobsberg" userId="58096172-d04c-4f11-af5b-9b17dc05e59a" providerId="ADAL" clId="{2A96B70B-6142-4D46-A264-BF5E6C40F064}" dt="2024-06-25T12:23:17.680" v="3" actId="14100"/>
          <ac:picMkLst>
            <pc:docMk/>
            <pc:sldMk cId="1177201037" sldId="259"/>
            <ac:picMk id="10" creationId="{39222C6D-1053-D3CC-67E7-B42898733946}"/>
          </ac:picMkLst>
        </pc:picChg>
      </pc:sldChg>
      <pc:sldChg chg="addSp delSp modSp new mod">
        <pc:chgData name="Asher Jacobsberg" userId="58096172-d04c-4f11-af5b-9b17dc05e59a" providerId="ADAL" clId="{2A96B70B-6142-4D46-A264-BF5E6C40F064}" dt="2024-06-27T12:47:03.851" v="120" actId="20577"/>
        <pc:sldMkLst>
          <pc:docMk/>
          <pc:sldMk cId="1476963292" sldId="291"/>
        </pc:sldMkLst>
        <pc:spChg chg="mod">
          <ac:chgData name="Asher Jacobsberg" userId="58096172-d04c-4f11-af5b-9b17dc05e59a" providerId="ADAL" clId="{2A96B70B-6142-4D46-A264-BF5E6C40F064}" dt="2024-06-27T12:41:53.068" v="20" actId="20577"/>
          <ac:spMkLst>
            <pc:docMk/>
            <pc:sldMk cId="1476963292" sldId="291"/>
            <ac:spMk id="2" creationId="{4B71A92B-2D0E-7EA3-ABC5-5ADF243C3FD3}"/>
          </ac:spMkLst>
        </pc:spChg>
        <pc:spChg chg="del">
          <ac:chgData name="Asher Jacobsberg" userId="58096172-d04c-4f11-af5b-9b17dc05e59a" providerId="ADAL" clId="{2A96B70B-6142-4D46-A264-BF5E6C40F064}" dt="2024-06-27T12:42:15.205" v="22" actId="478"/>
          <ac:spMkLst>
            <pc:docMk/>
            <pc:sldMk cId="1476963292" sldId="291"/>
            <ac:spMk id="3" creationId="{10B9AD40-70EF-671B-A19E-EE8A962F81F1}"/>
          </ac:spMkLst>
        </pc:spChg>
        <pc:spChg chg="del">
          <ac:chgData name="Asher Jacobsberg" userId="58096172-d04c-4f11-af5b-9b17dc05e59a" providerId="ADAL" clId="{2A96B70B-6142-4D46-A264-BF5E6C40F064}" dt="2024-06-27T12:42:15.995" v="23" actId="478"/>
          <ac:spMkLst>
            <pc:docMk/>
            <pc:sldMk cId="1476963292" sldId="291"/>
            <ac:spMk id="4" creationId="{C05C296E-CAD6-AF62-0094-8B9A3ED451DF}"/>
          </ac:spMkLst>
        </pc:spChg>
        <pc:spChg chg="del">
          <ac:chgData name="Asher Jacobsberg" userId="58096172-d04c-4f11-af5b-9b17dc05e59a" providerId="ADAL" clId="{2A96B70B-6142-4D46-A264-BF5E6C40F064}" dt="2024-06-27T12:42:10.404" v="21"/>
          <ac:spMkLst>
            <pc:docMk/>
            <pc:sldMk cId="1476963292" sldId="291"/>
            <ac:spMk id="5" creationId="{6E1BEB21-B9B6-F35E-7145-1795172D6361}"/>
          </ac:spMkLst>
        </pc:spChg>
        <pc:spChg chg="add mod ord">
          <ac:chgData name="Asher Jacobsberg" userId="58096172-d04c-4f11-af5b-9b17dc05e59a" providerId="ADAL" clId="{2A96B70B-6142-4D46-A264-BF5E6C40F064}" dt="2024-06-27T12:47:03.851" v="120" actId="20577"/>
          <ac:spMkLst>
            <pc:docMk/>
            <pc:sldMk cId="1476963292" sldId="291"/>
            <ac:spMk id="6" creationId="{77B9129D-7D41-5DD7-8315-1AF8B492CBB9}"/>
          </ac:spMkLst>
        </pc:spChg>
        <pc:spChg chg="add mod ord">
          <ac:chgData name="Asher Jacobsberg" userId="58096172-d04c-4f11-af5b-9b17dc05e59a" providerId="ADAL" clId="{2A96B70B-6142-4D46-A264-BF5E6C40F064}" dt="2024-06-27T12:45:37.432" v="98" actId="171"/>
          <ac:spMkLst>
            <pc:docMk/>
            <pc:sldMk cId="1476963292" sldId="291"/>
            <ac:spMk id="7" creationId="{2B31BC6C-6AE1-C3DB-2386-739DEF607307}"/>
          </ac:spMkLst>
        </pc:spChg>
        <pc:spChg chg="add mod ord">
          <ac:chgData name="Asher Jacobsberg" userId="58096172-d04c-4f11-af5b-9b17dc05e59a" providerId="ADAL" clId="{2A96B70B-6142-4D46-A264-BF5E6C40F064}" dt="2024-06-27T12:45:48.869" v="102" actId="171"/>
          <ac:spMkLst>
            <pc:docMk/>
            <pc:sldMk cId="1476963292" sldId="291"/>
            <ac:spMk id="8" creationId="{ED35E97E-6D27-7955-6CEF-A932889007E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ACFB9-2570-4673-99A4-67F7A3043E39}" type="doc">
      <dgm:prSet loTypeId="urn:microsoft.com/office/officeart/2005/8/layout/rings+Icon" loCatId="relationship" qsTypeId="urn:microsoft.com/office/officeart/2005/8/quickstyle/simple1" qsCatId="simple" csTypeId="urn:microsoft.com/office/officeart/2005/8/colors/colorful3" csCatId="colorful" phldr="1"/>
      <dgm:spPr/>
      <dgm:t>
        <a:bodyPr/>
        <a:lstStyle/>
        <a:p>
          <a:endParaRPr lang="en-GB"/>
        </a:p>
      </dgm:t>
    </dgm:pt>
    <dgm:pt modelId="{E304F426-D8D6-4CB6-A2C6-EDE963CF7F15}">
      <dgm:prSet phldrT="[Text]"/>
      <dgm:spPr/>
      <dgm:t>
        <a:bodyPr/>
        <a:lstStyle/>
        <a:p>
          <a:r>
            <a:rPr lang="en-GB" dirty="0"/>
            <a:t>Innovation</a:t>
          </a:r>
        </a:p>
      </dgm:t>
    </dgm:pt>
    <dgm:pt modelId="{D4279104-4A9A-4C13-BD79-D40697D72760}" type="parTrans" cxnId="{180FB687-6438-45E0-A126-A3F7A1DA13F1}">
      <dgm:prSet/>
      <dgm:spPr/>
      <dgm:t>
        <a:bodyPr/>
        <a:lstStyle/>
        <a:p>
          <a:endParaRPr lang="en-GB"/>
        </a:p>
      </dgm:t>
    </dgm:pt>
    <dgm:pt modelId="{A2638FD7-E2AC-4565-B9EB-8883A2EF780B}" type="sibTrans" cxnId="{180FB687-6438-45E0-A126-A3F7A1DA13F1}">
      <dgm:prSet/>
      <dgm:spPr/>
      <dgm:t>
        <a:bodyPr/>
        <a:lstStyle/>
        <a:p>
          <a:endParaRPr lang="en-GB"/>
        </a:p>
      </dgm:t>
    </dgm:pt>
    <dgm:pt modelId="{01A02965-FEC2-475A-80EA-84E64E11DF5A}">
      <dgm:prSet phldrT="[Text]"/>
      <dgm:spPr/>
      <dgm:t>
        <a:bodyPr/>
        <a:lstStyle/>
        <a:p>
          <a:r>
            <a:rPr lang="en-GB" dirty="0"/>
            <a:t>Education</a:t>
          </a:r>
        </a:p>
      </dgm:t>
    </dgm:pt>
    <dgm:pt modelId="{22E98D83-0E8F-4C85-AF64-135B5D276DB3}" type="parTrans" cxnId="{97C73DD1-E467-4E3C-97DD-42DED4FB4DA0}">
      <dgm:prSet/>
      <dgm:spPr/>
      <dgm:t>
        <a:bodyPr/>
        <a:lstStyle/>
        <a:p>
          <a:endParaRPr lang="en-GB"/>
        </a:p>
      </dgm:t>
    </dgm:pt>
    <dgm:pt modelId="{714ACB1C-D30E-4936-82EC-685B1EC63ECC}" type="sibTrans" cxnId="{97C73DD1-E467-4E3C-97DD-42DED4FB4DA0}">
      <dgm:prSet/>
      <dgm:spPr/>
      <dgm:t>
        <a:bodyPr/>
        <a:lstStyle/>
        <a:p>
          <a:endParaRPr lang="en-GB"/>
        </a:p>
      </dgm:t>
    </dgm:pt>
    <dgm:pt modelId="{780680EA-1C35-4125-BAF3-0C9CE4365AD8}">
      <dgm:prSet phldrT="[Text]"/>
      <dgm:spPr/>
      <dgm:t>
        <a:bodyPr/>
        <a:lstStyle/>
        <a:p>
          <a:r>
            <a:rPr lang="en-GB" dirty="0"/>
            <a:t>Privacy</a:t>
          </a:r>
        </a:p>
      </dgm:t>
    </dgm:pt>
    <dgm:pt modelId="{4F540E9A-8453-4FCD-B4D8-D47EF5B593A2}" type="parTrans" cxnId="{74ED0A4C-4CB7-46C5-A2F0-0176A27C5E95}">
      <dgm:prSet/>
      <dgm:spPr/>
      <dgm:t>
        <a:bodyPr/>
        <a:lstStyle/>
        <a:p>
          <a:endParaRPr lang="en-GB"/>
        </a:p>
      </dgm:t>
    </dgm:pt>
    <dgm:pt modelId="{A19B6428-4862-47A2-BA1D-CBEF03AD7FAF}" type="sibTrans" cxnId="{74ED0A4C-4CB7-46C5-A2F0-0176A27C5E95}">
      <dgm:prSet/>
      <dgm:spPr/>
      <dgm:t>
        <a:bodyPr/>
        <a:lstStyle/>
        <a:p>
          <a:endParaRPr lang="en-GB"/>
        </a:p>
      </dgm:t>
    </dgm:pt>
    <dgm:pt modelId="{E1A256B9-DE44-4874-B2A6-D0032895E452}">
      <dgm:prSet phldrT="[Text]"/>
      <dgm:spPr/>
      <dgm:t>
        <a:bodyPr/>
        <a:lstStyle/>
        <a:p>
          <a:r>
            <a:rPr lang="en-GB" dirty="0"/>
            <a:t>Jobs</a:t>
          </a:r>
        </a:p>
      </dgm:t>
    </dgm:pt>
    <dgm:pt modelId="{FBAD0D94-3078-44FF-93A0-4E149FE61A25}" type="parTrans" cxnId="{77947202-42C3-4EB3-BDA6-76B2ABA1593F}">
      <dgm:prSet/>
      <dgm:spPr/>
      <dgm:t>
        <a:bodyPr/>
        <a:lstStyle/>
        <a:p>
          <a:endParaRPr lang="en-GB"/>
        </a:p>
      </dgm:t>
    </dgm:pt>
    <dgm:pt modelId="{5F01B9E7-5BC8-44EB-A1B6-29134B6D7C44}" type="sibTrans" cxnId="{77947202-42C3-4EB3-BDA6-76B2ABA1593F}">
      <dgm:prSet/>
      <dgm:spPr/>
      <dgm:t>
        <a:bodyPr/>
        <a:lstStyle/>
        <a:p>
          <a:endParaRPr lang="en-GB"/>
        </a:p>
      </dgm:t>
    </dgm:pt>
    <dgm:pt modelId="{3FD5D155-9D56-4537-9BA0-D365F85B291F}">
      <dgm:prSet phldrT="[Text]"/>
      <dgm:spPr/>
      <dgm:t>
        <a:bodyPr/>
        <a:lstStyle/>
        <a:p>
          <a:r>
            <a:rPr lang="en-GB"/>
            <a:t>Legislation</a:t>
          </a:r>
          <a:endParaRPr lang="en-GB" dirty="0"/>
        </a:p>
      </dgm:t>
    </dgm:pt>
    <dgm:pt modelId="{0372E2A8-77E7-4088-9F16-1551F22B8276}" type="parTrans" cxnId="{C895E941-AFE3-4661-9B4B-86D370C0C511}">
      <dgm:prSet/>
      <dgm:spPr/>
      <dgm:t>
        <a:bodyPr/>
        <a:lstStyle/>
        <a:p>
          <a:endParaRPr lang="en-GB"/>
        </a:p>
      </dgm:t>
    </dgm:pt>
    <dgm:pt modelId="{5F441926-5963-47E5-87D5-B56C99D8F576}" type="sibTrans" cxnId="{C895E941-AFE3-4661-9B4B-86D370C0C511}">
      <dgm:prSet/>
      <dgm:spPr/>
      <dgm:t>
        <a:bodyPr/>
        <a:lstStyle/>
        <a:p>
          <a:endParaRPr lang="en-GB"/>
        </a:p>
      </dgm:t>
    </dgm:pt>
    <dgm:pt modelId="{3EE212AD-0E95-4B31-A136-155EB332B4B0}">
      <dgm:prSet phldrT="[Text]"/>
      <dgm:spPr/>
      <dgm:t>
        <a:bodyPr/>
        <a:lstStyle/>
        <a:p>
          <a:r>
            <a:rPr lang="en-GB" dirty="0"/>
            <a:t>Truth</a:t>
          </a:r>
        </a:p>
      </dgm:t>
    </dgm:pt>
    <dgm:pt modelId="{170BE64C-199A-458D-ACDE-BD16DF587D12}" type="parTrans" cxnId="{E7C0E1A4-B526-4330-9A55-BC921A249FA1}">
      <dgm:prSet/>
      <dgm:spPr/>
      <dgm:t>
        <a:bodyPr/>
        <a:lstStyle/>
        <a:p>
          <a:endParaRPr lang="en-GB"/>
        </a:p>
      </dgm:t>
    </dgm:pt>
    <dgm:pt modelId="{BADCA2D7-A7D5-48F8-8682-52F04E8B9183}" type="sibTrans" cxnId="{E7C0E1A4-B526-4330-9A55-BC921A249FA1}">
      <dgm:prSet/>
      <dgm:spPr/>
      <dgm:t>
        <a:bodyPr/>
        <a:lstStyle/>
        <a:p>
          <a:endParaRPr lang="en-GB"/>
        </a:p>
      </dgm:t>
    </dgm:pt>
    <dgm:pt modelId="{F8D449B4-D791-42C5-B8C8-978F7C299C0D}">
      <dgm:prSet phldrT="[Text]"/>
      <dgm:spPr/>
      <dgm:t>
        <a:bodyPr/>
        <a:lstStyle/>
        <a:p>
          <a:r>
            <a:rPr lang="en-GB"/>
            <a:t>Human </a:t>
          </a:r>
          <a:r>
            <a:rPr lang="en-GB" dirty="0"/>
            <a:t>Rights</a:t>
          </a:r>
        </a:p>
      </dgm:t>
    </dgm:pt>
    <dgm:pt modelId="{2A2F3914-4DCF-47A1-888B-19D276C196E1}" type="parTrans" cxnId="{2A7E2BFC-42F3-4CC4-8A54-367C6930D263}">
      <dgm:prSet/>
      <dgm:spPr/>
      <dgm:t>
        <a:bodyPr/>
        <a:lstStyle/>
        <a:p>
          <a:endParaRPr lang="en-GB"/>
        </a:p>
      </dgm:t>
    </dgm:pt>
    <dgm:pt modelId="{D9AA5728-4CC6-479C-9E39-7C8FB8DA0A59}" type="sibTrans" cxnId="{2A7E2BFC-42F3-4CC4-8A54-367C6930D263}">
      <dgm:prSet/>
      <dgm:spPr/>
      <dgm:t>
        <a:bodyPr/>
        <a:lstStyle/>
        <a:p>
          <a:endParaRPr lang="en-GB"/>
        </a:p>
      </dgm:t>
    </dgm:pt>
    <dgm:pt modelId="{C221DE0A-42F2-48C6-AB7B-36FE872663E9}" type="pres">
      <dgm:prSet presAssocID="{1CAACFB9-2570-4673-99A4-67F7A3043E39}" presName="Name0" presStyleCnt="0">
        <dgm:presLayoutVars>
          <dgm:chMax val="7"/>
          <dgm:dir/>
          <dgm:resizeHandles val="exact"/>
        </dgm:presLayoutVars>
      </dgm:prSet>
      <dgm:spPr/>
    </dgm:pt>
    <dgm:pt modelId="{A3383304-FCA6-4A5F-AAC4-286FFD493253}" type="pres">
      <dgm:prSet presAssocID="{1CAACFB9-2570-4673-99A4-67F7A3043E39}" presName="ellipse1" presStyleLbl="vennNode1" presStyleIdx="0" presStyleCnt="7">
        <dgm:presLayoutVars>
          <dgm:bulletEnabled val="1"/>
        </dgm:presLayoutVars>
      </dgm:prSet>
      <dgm:spPr/>
    </dgm:pt>
    <dgm:pt modelId="{EFE94320-21CD-4518-A653-AFD39FBCC998}" type="pres">
      <dgm:prSet presAssocID="{1CAACFB9-2570-4673-99A4-67F7A3043E39}" presName="ellipse2" presStyleLbl="vennNode1" presStyleIdx="1" presStyleCnt="7">
        <dgm:presLayoutVars>
          <dgm:bulletEnabled val="1"/>
        </dgm:presLayoutVars>
      </dgm:prSet>
      <dgm:spPr/>
    </dgm:pt>
    <dgm:pt modelId="{F4E8336E-43F5-4B62-94BC-685E4230DF36}" type="pres">
      <dgm:prSet presAssocID="{1CAACFB9-2570-4673-99A4-67F7A3043E39}" presName="ellipse3" presStyleLbl="vennNode1" presStyleIdx="2" presStyleCnt="7">
        <dgm:presLayoutVars>
          <dgm:bulletEnabled val="1"/>
        </dgm:presLayoutVars>
      </dgm:prSet>
      <dgm:spPr/>
    </dgm:pt>
    <dgm:pt modelId="{2C7E735A-99D2-4A7E-9196-57128EE1816D}" type="pres">
      <dgm:prSet presAssocID="{1CAACFB9-2570-4673-99A4-67F7A3043E39}" presName="ellipse4" presStyleLbl="vennNode1" presStyleIdx="3" presStyleCnt="7">
        <dgm:presLayoutVars>
          <dgm:bulletEnabled val="1"/>
        </dgm:presLayoutVars>
      </dgm:prSet>
      <dgm:spPr/>
    </dgm:pt>
    <dgm:pt modelId="{94327E22-F2B5-432E-A186-590B5F5A90CC}" type="pres">
      <dgm:prSet presAssocID="{1CAACFB9-2570-4673-99A4-67F7A3043E39}" presName="ellipse5" presStyleLbl="vennNode1" presStyleIdx="4" presStyleCnt="7">
        <dgm:presLayoutVars>
          <dgm:bulletEnabled val="1"/>
        </dgm:presLayoutVars>
      </dgm:prSet>
      <dgm:spPr/>
    </dgm:pt>
    <dgm:pt modelId="{C8C1639E-C4B1-4105-902D-E1FC3465112A}" type="pres">
      <dgm:prSet presAssocID="{1CAACFB9-2570-4673-99A4-67F7A3043E39}" presName="ellipse6" presStyleLbl="vennNode1" presStyleIdx="5" presStyleCnt="7">
        <dgm:presLayoutVars>
          <dgm:bulletEnabled val="1"/>
        </dgm:presLayoutVars>
      </dgm:prSet>
      <dgm:spPr/>
    </dgm:pt>
    <dgm:pt modelId="{43B41798-E9EC-4129-ACBD-E36AF7A7147F}" type="pres">
      <dgm:prSet presAssocID="{1CAACFB9-2570-4673-99A4-67F7A3043E39}" presName="ellipse7" presStyleLbl="vennNode1" presStyleIdx="6" presStyleCnt="7">
        <dgm:presLayoutVars>
          <dgm:bulletEnabled val="1"/>
        </dgm:presLayoutVars>
      </dgm:prSet>
      <dgm:spPr/>
    </dgm:pt>
  </dgm:ptLst>
  <dgm:cxnLst>
    <dgm:cxn modelId="{77947202-42C3-4EB3-BDA6-76B2ABA1593F}" srcId="{1CAACFB9-2570-4673-99A4-67F7A3043E39}" destId="{E1A256B9-DE44-4874-B2A6-D0032895E452}" srcOrd="2" destOrd="0" parTransId="{FBAD0D94-3078-44FF-93A0-4E149FE61A25}" sibTransId="{5F01B9E7-5BC8-44EB-A1B6-29134B6D7C44}"/>
    <dgm:cxn modelId="{2B30A211-805F-43BD-A9B4-67FA60E8722F}" type="presOf" srcId="{F8D449B4-D791-42C5-B8C8-978F7C299C0D}" destId="{C8C1639E-C4B1-4105-902D-E1FC3465112A}" srcOrd="0" destOrd="0" presId="urn:microsoft.com/office/officeart/2005/8/layout/rings+Icon"/>
    <dgm:cxn modelId="{9D7A6D1A-283B-41B0-B036-F7F13BC613DF}" type="presOf" srcId="{3FD5D155-9D56-4537-9BA0-D365F85B291F}" destId="{EFE94320-21CD-4518-A653-AFD39FBCC998}" srcOrd="0" destOrd="0" presId="urn:microsoft.com/office/officeart/2005/8/layout/rings+Icon"/>
    <dgm:cxn modelId="{1FEEF021-4EFB-4FAD-B2C6-39B1B1B9FF5F}" type="presOf" srcId="{01A02965-FEC2-475A-80EA-84E64E11DF5A}" destId="{2C7E735A-99D2-4A7E-9196-57128EE1816D}" srcOrd="0" destOrd="0" presId="urn:microsoft.com/office/officeart/2005/8/layout/rings+Icon"/>
    <dgm:cxn modelId="{C895E941-AFE3-4661-9B4B-86D370C0C511}" srcId="{1CAACFB9-2570-4673-99A4-67F7A3043E39}" destId="{3FD5D155-9D56-4537-9BA0-D365F85B291F}" srcOrd="1" destOrd="0" parTransId="{0372E2A8-77E7-4088-9F16-1551F22B8276}" sibTransId="{5F441926-5963-47E5-87D5-B56C99D8F576}"/>
    <dgm:cxn modelId="{74ED0A4C-4CB7-46C5-A2F0-0176A27C5E95}" srcId="{1CAACFB9-2570-4673-99A4-67F7A3043E39}" destId="{780680EA-1C35-4125-BAF3-0C9CE4365AD8}" srcOrd="6" destOrd="0" parTransId="{4F540E9A-8453-4FCD-B4D8-D47EF5B593A2}" sibTransId="{A19B6428-4862-47A2-BA1D-CBEF03AD7FAF}"/>
    <dgm:cxn modelId="{241F0873-F616-4E64-BCC8-286E79391660}" type="presOf" srcId="{780680EA-1C35-4125-BAF3-0C9CE4365AD8}" destId="{43B41798-E9EC-4129-ACBD-E36AF7A7147F}" srcOrd="0" destOrd="0" presId="urn:microsoft.com/office/officeart/2005/8/layout/rings+Icon"/>
    <dgm:cxn modelId="{28A6A979-05F7-4ABA-8961-E905047E2BC1}" type="presOf" srcId="{E1A256B9-DE44-4874-B2A6-D0032895E452}" destId="{F4E8336E-43F5-4B62-94BC-685E4230DF36}" srcOrd="0" destOrd="0" presId="urn:microsoft.com/office/officeart/2005/8/layout/rings+Icon"/>
    <dgm:cxn modelId="{180FB687-6438-45E0-A126-A3F7A1DA13F1}" srcId="{1CAACFB9-2570-4673-99A4-67F7A3043E39}" destId="{E304F426-D8D6-4CB6-A2C6-EDE963CF7F15}" srcOrd="0" destOrd="0" parTransId="{D4279104-4A9A-4C13-BD79-D40697D72760}" sibTransId="{A2638FD7-E2AC-4565-B9EB-8883A2EF780B}"/>
    <dgm:cxn modelId="{7AC8249C-6EE7-4B06-9BD3-6FEA8B93F42A}" type="presOf" srcId="{E304F426-D8D6-4CB6-A2C6-EDE963CF7F15}" destId="{A3383304-FCA6-4A5F-AAC4-286FFD493253}" srcOrd="0" destOrd="0" presId="urn:microsoft.com/office/officeart/2005/8/layout/rings+Icon"/>
    <dgm:cxn modelId="{E7C0E1A4-B526-4330-9A55-BC921A249FA1}" srcId="{1CAACFB9-2570-4673-99A4-67F7A3043E39}" destId="{3EE212AD-0E95-4B31-A136-155EB332B4B0}" srcOrd="4" destOrd="0" parTransId="{170BE64C-199A-458D-ACDE-BD16DF587D12}" sibTransId="{BADCA2D7-A7D5-48F8-8682-52F04E8B9183}"/>
    <dgm:cxn modelId="{45F269CB-F2AB-4954-B281-CA9B29F5574F}" type="presOf" srcId="{3EE212AD-0E95-4B31-A136-155EB332B4B0}" destId="{94327E22-F2B5-432E-A186-590B5F5A90CC}" srcOrd="0" destOrd="0" presId="urn:microsoft.com/office/officeart/2005/8/layout/rings+Icon"/>
    <dgm:cxn modelId="{97C73DD1-E467-4E3C-97DD-42DED4FB4DA0}" srcId="{1CAACFB9-2570-4673-99A4-67F7A3043E39}" destId="{01A02965-FEC2-475A-80EA-84E64E11DF5A}" srcOrd="3" destOrd="0" parTransId="{22E98D83-0E8F-4C85-AF64-135B5D276DB3}" sibTransId="{714ACB1C-D30E-4936-82EC-685B1EC63ECC}"/>
    <dgm:cxn modelId="{5999E1DD-411A-4C04-A871-9EE1D23A1548}" type="presOf" srcId="{1CAACFB9-2570-4673-99A4-67F7A3043E39}" destId="{C221DE0A-42F2-48C6-AB7B-36FE872663E9}" srcOrd="0" destOrd="0" presId="urn:microsoft.com/office/officeart/2005/8/layout/rings+Icon"/>
    <dgm:cxn modelId="{2A7E2BFC-42F3-4CC4-8A54-367C6930D263}" srcId="{1CAACFB9-2570-4673-99A4-67F7A3043E39}" destId="{F8D449B4-D791-42C5-B8C8-978F7C299C0D}" srcOrd="5" destOrd="0" parTransId="{2A2F3914-4DCF-47A1-888B-19D276C196E1}" sibTransId="{D9AA5728-4CC6-479C-9E39-7C8FB8DA0A59}"/>
    <dgm:cxn modelId="{CA4D5524-CBFB-458E-9E95-2F28F2AC2162}" type="presParOf" srcId="{C221DE0A-42F2-48C6-AB7B-36FE872663E9}" destId="{A3383304-FCA6-4A5F-AAC4-286FFD493253}" srcOrd="0" destOrd="0" presId="urn:microsoft.com/office/officeart/2005/8/layout/rings+Icon"/>
    <dgm:cxn modelId="{8356E6C2-6552-4665-9627-41531F21766C}" type="presParOf" srcId="{C221DE0A-42F2-48C6-AB7B-36FE872663E9}" destId="{EFE94320-21CD-4518-A653-AFD39FBCC998}" srcOrd="1" destOrd="0" presId="urn:microsoft.com/office/officeart/2005/8/layout/rings+Icon"/>
    <dgm:cxn modelId="{6FFE4D13-E817-47EA-9AD2-15FFA7933688}" type="presParOf" srcId="{C221DE0A-42F2-48C6-AB7B-36FE872663E9}" destId="{F4E8336E-43F5-4B62-94BC-685E4230DF36}" srcOrd="2" destOrd="0" presId="urn:microsoft.com/office/officeart/2005/8/layout/rings+Icon"/>
    <dgm:cxn modelId="{EC51910E-487D-4389-97EC-DC61B94B41A7}" type="presParOf" srcId="{C221DE0A-42F2-48C6-AB7B-36FE872663E9}" destId="{2C7E735A-99D2-4A7E-9196-57128EE1816D}" srcOrd="3" destOrd="0" presId="urn:microsoft.com/office/officeart/2005/8/layout/rings+Icon"/>
    <dgm:cxn modelId="{F840C2E3-2322-4505-9C01-8CF1D19F41D1}" type="presParOf" srcId="{C221DE0A-42F2-48C6-AB7B-36FE872663E9}" destId="{94327E22-F2B5-432E-A186-590B5F5A90CC}" srcOrd="4" destOrd="0" presId="urn:microsoft.com/office/officeart/2005/8/layout/rings+Icon"/>
    <dgm:cxn modelId="{79762B0B-EB7A-4059-AD4E-F670587BCAA5}" type="presParOf" srcId="{C221DE0A-42F2-48C6-AB7B-36FE872663E9}" destId="{C8C1639E-C4B1-4105-902D-E1FC3465112A}" srcOrd="5" destOrd="0" presId="urn:microsoft.com/office/officeart/2005/8/layout/rings+Icon"/>
    <dgm:cxn modelId="{40C68D24-5408-4F3D-B55E-01DF9DEFDC01}" type="presParOf" srcId="{C221DE0A-42F2-48C6-AB7B-36FE872663E9}" destId="{43B41798-E9EC-4129-ACBD-E36AF7A7147F}" srcOrd="6"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83304-FCA6-4A5F-AAC4-286FFD493253}">
      <dsp:nvSpPr>
        <dsp:cNvPr id="0" name=""/>
        <dsp:cNvSpPr/>
      </dsp:nvSpPr>
      <dsp:spPr>
        <a:xfrm>
          <a:off x="101553" y="0"/>
          <a:ext cx="2485728" cy="2485770"/>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Innovation</a:t>
          </a:r>
        </a:p>
      </dsp:txBody>
      <dsp:txXfrm>
        <a:off x="465579" y="364033"/>
        <a:ext cx="1757676" cy="1757704"/>
      </dsp:txXfrm>
    </dsp:sp>
    <dsp:sp modelId="{EFE94320-21CD-4518-A653-AFD39FBCC998}">
      <dsp:nvSpPr>
        <dsp:cNvPr id="0" name=""/>
        <dsp:cNvSpPr/>
      </dsp:nvSpPr>
      <dsp:spPr>
        <a:xfrm>
          <a:off x="1374286" y="1829054"/>
          <a:ext cx="2485728" cy="2485770"/>
        </a:xfrm>
        <a:prstGeom prst="ellipse">
          <a:avLst/>
        </a:prstGeom>
        <a:solidFill>
          <a:schemeClr val="accent3">
            <a:alpha val="50000"/>
            <a:hueOff val="-1557552"/>
            <a:satOff val="-2625"/>
            <a:lumOff val="-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Legislation</a:t>
          </a:r>
          <a:endParaRPr lang="en-GB" sz="2700" kern="1200" dirty="0"/>
        </a:p>
      </dsp:txBody>
      <dsp:txXfrm>
        <a:off x="1738312" y="2193087"/>
        <a:ext cx="1757676" cy="1757704"/>
      </dsp:txXfrm>
    </dsp:sp>
    <dsp:sp modelId="{F4E8336E-43F5-4B62-94BC-685E4230DF36}">
      <dsp:nvSpPr>
        <dsp:cNvPr id="0" name=""/>
        <dsp:cNvSpPr/>
      </dsp:nvSpPr>
      <dsp:spPr>
        <a:xfrm>
          <a:off x="2648033" y="0"/>
          <a:ext cx="2485728" cy="2485770"/>
        </a:xfrm>
        <a:prstGeom prst="ellipse">
          <a:avLst/>
        </a:prstGeom>
        <a:solidFill>
          <a:schemeClr val="accent3">
            <a:alpha val="50000"/>
            <a:hueOff val="-3115104"/>
            <a:satOff val="-5249"/>
            <a:lumOff val="-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Jobs</a:t>
          </a:r>
        </a:p>
      </dsp:txBody>
      <dsp:txXfrm>
        <a:off x="3012059" y="364033"/>
        <a:ext cx="1757676" cy="1757704"/>
      </dsp:txXfrm>
    </dsp:sp>
    <dsp:sp modelId="{2C7E735A-99D2-4A7E-9196-57128EE1816D}">
      <dsp:nvSpPr>
        <dsp:cNvPr id="0" name=""/>
        <dsp:cNvSpPr/>
      </dsp:nvSpPr>
      <dsp:spPr>
        <a:xfrm>
          <a:off x="3920766" y="1829054"/>
          <a:ext cx="2485728" cy="2485770"/>
        </a:xfrm>
        <a:prstGeom prst="ellipse">
          <a:avLst/>
        </a:prstGeom>
        <a:solidFill>
          <a:schemeClr val="accent3">
            <a:alpha val="50000"/>
            <a:hueOff val="-4672656"/>
            <a:satOff val="-7874"/>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Education</a:t>
          </a:r>
        </a:p>
      </dsp:txBody>
      <dsp:txXfrm>
        <a:off x="4284792" y="2193087"/>
        <a:ext cx="1757676" cy="1757704"/>
      </dsp:txXfrm>
    </dsp:sp>
    <dsp:sp modelId="{94327E22-F2B5-432E-A186-590B5F5A90CC}">
      <dsp:nvSpPr>
        <dsp:cNvPr id="0" name=""/>
        <dsp:cNvSpPr/>
      </dsp:nvSpPr>
      <dsp:spPr>
        <a:xfrm>
          <a:off x="5194513" y="0"/>
          <a:ext cx="2485728" cy="2485770"/>
        </a:xfrm>
        <a:prstGeom prst="ellipse">
          <a:avLst/>
        </a:prstGeom>
        <a:solidFill>
          <a:schemeClr val="accent3">
            <a:alpha val="50000"/>
            <a:hueOff val="-6230208"/>
            <a:satOff val="-10499"/>
            <a:lumOff val="-6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Truth</a:t>
          </a:r>
        </a:p>
      </dsp:txBody>
      <dsp:txXfrm>
        <a:off x="5558539" y="364033"/>
        <a:ext cx="1757676" cy="1757704"/>
      </dsp:txXfrm>
    </dsp:sp>
    <dsp:sp modelId="{C8C1639E-C4B1-4105-902D-E1FC3465112A}">
      <dsp:nvSpPr>
        <dsp:cNvPr id="0" name=""/>
        <dsp:cNvSpPr/>
      </dsp:nvSpPr>
      <dsp:spPr>
        <a:xfrm>
          <a:off x="6467246" y="1829054"/>
          <a:ext cx="2485728" cy="2485770"/>
        </a:xfrm>
        <a:prstGeom prst="ellipse">
          <a:avLst/>
        </a:prstGeom>
        <a:solidFill>
          <a:schemeClr val="accent3">
            <a:alpha val="50000"/>
            <a:hueOff val="-7787760"/>
            <a:satOff val="-13123"/>
            <a:lumOff val="-8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Human </a:t>
          </a:r>
          <a:r>
            <a:rPr lang="en-GB" sz="2700" kern="1200" dirty="0"/>
            <a:t>Rights</a:t>
          </a:r>
        </a:p>
      </dsp:txBody>
      <dsp:txXfrm>
        <a:off x="6831272" y="2193087"/>
        <a:ext cx="1757676" cy="1757704"/>
      </dsp:txXfrm>
    </dsp:sp>
    <dsp:sp modelId="{43B41798-E9EC-4129-ACBD-E36AF7A7147F}">
      <dsp:nvSpPr>
        <dsp:cNvPr id="0" name=""/>
        <dsp:cNvSpPr/>
      </dsp:nvSpPr>
      <dsp:spPr>
        <a:xfrm>
          <a:off x="7740992" y="0"/>
          <a:ext cx="2485728" cy="2485770"/>
        </a:xfrm>
        <a:prstGeom prst="ellipse">
          <a:avLst/>
        </a:prstGeom>
        <a:solidFill>
          <a:schemeClr val="accent3">
            <a:alpha val="50000"/>
            <a:hueOff val="-9345312"/>
            <a:satOff val="-15748"/>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Privacy</a:t>
          </a:r>
        </a:p>
      </dsp:txBody>
      <dsp:txXfrm>
        <a:off x="8105018" y="364033"/>
        <a:ext cx="1757676" cy="1757704"/>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1B07DD3-8E0C-4A50-B5FE-ABD362AD454B}" type="datetime1">
              <a:rPr lang="en-GB" smtClean="0"/>
              <a:t>27/06/2024</a:t>
            </a:fld>
            <a:endParaRPr lang="en-GB"/>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DE7DFA-63CC-4ED7-B30E-ACF88B4B8932}" type="slidenum">
              <a:rPr lang="en-GB" smtClean="0"/>
              <a:t>‹#›</a:t>
            </a:fld>
            <a:endParaRPr lang="en-GB"/>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CED090A-610C-4D83-921E-93394EF804D0}" type="datetime1">
              <a:rPr lang="en-GB" noProof="0" smtClean="0"/>
              <a:t>27/06/2024</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98C5307-140F-447F-BCBA-BB92E3A2906B}" type="slidenum">
              <a:rPr lang="en-GB" noProof="0" smtClean="0"/>
              <a:t>‹#›</a:t>
            </a:fld>
            <a:endParaRPr lang="en-GB" noProof="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98C5307-140F-447F-BCBA-BB92E3A2906B}" type="slidenum">
              <a:rPr lang="en-GB" smtClean="0"/>
              <a:t>1</a:t>
            </a:fld>
            <a:endParaRPr lang="en-GB"/>
          </a:p>
        </p:txBody>
      </p:sp>
    </p:spTree>
    <p:extLst>
      <p:ext uri="{BB962C8B-B14F-4D97-AF65-F5344CB8AC3E}">
        <p14:creationId xmlns:p14="http://schemas.microsoft.com/office/powerpoint/2010/main" val="103989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Vertical tends to deal with the creator of the technology, whereas Horizontal deals with the sector it is used in.</a:t>
            </a:r>
          </a:p>
          <a:p>
            <a:r>
              <a:rPr lang="en-GB" dirty="0"/>
              <a:t>Vertical tends to assume that you know what your technology will be used for, and so the requirements come from that, vertical waits to see how a technology is used in a sector and then regulates based on usage.</a:t>
            </a:r>
          </a:p>
          <a:p>
            <a:r>
              <a:rPr lang="en-GB" dirty="0"/>
              <a:t>This is tricky where sectors don’t have strong regulation, like in elections.</a:t>
            </a:r>
          </a:p>
        </p:txBody>
      </p:sp>
      <p:sp>
        <p:nvSpPr>
          <p:cNvPr id="4" name="Slide Number Placeholder 3"/>
          <p:cNvSpPr>
            <a:spLocks noGrp="1"/>
          </p:cNvSpPr>
          <p:nvPr>
            <p:ph type="sldNum" sz="quarter" idx="5"/>
          </p:nvPr>
        </p:nvSpPr>
        <p:spPr/>
        <p:txBody>
          <a:bodyPr/>
          <a:lstStyle/>
          <a:p>
            <a:pPr rtl="0"/>
            <a:fld id="{798C5307-140F-447F-BCBA-BB92E3A2906B}" type="slidenum">
              <a:rPr lang="en-GB" noProof="0" smtClean="0"/>
              <a:t>12</a:t>
            </a:fld>
            <a:endParaRPr lang="en-GB" noProof="0"/>
          </a:p>
        </p:txBody>
      </p:sp>
    </p:spTree>
    <p:extLst>
      <p:ext uri="{BB962C8B-B14F-4D97-AF65-F5344CB8AC3E}">
        <p14:creationId xmlns:p14="http://schemas.microsoft.com/office/powerpoint/2010/main" val="34742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798C5307-140F-447F-BCBA-BB92E3A2906B}" type="slidenum">
              <a:rPr lang="en-GB" noProof="0" smtClean="0"/>
              <a:t>13</a:t>
            </a:fld>
            <a:endParaRPr lang="en-GB" noProof="0"/>
          </a:p>
        </p:txBody>
      </p:sp>
    </p:spTree>
    <p:extLst>
      <p:ext uri="{BB962C8B-B14F-4D97-AF65-F5344CB8AC3E}">
        <p14:creationId xmlns:p14="http://schemas.microsoft.com/office/powerpoint/2010/main" val="2346474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798C5307-140F-447F-BCBA-BB92E3A2906B}" type="slidenum">
              <a:rPr lang="en-GB" noProof="0" smtClean="0"/>
              <a:t>26</a:t>
            </a:fld>
            <a:endParaRPr lang="en-GB" noProof="0"/>
          </a:p>
        </p:txBody>
      </p:sp>
    </p:spTree>
    <p:extLst>
      <p:ext uri="{BB962C8B-B14F-4D97-AF65-F5344CB8AC3E}">
        <p14:creationId xmlns:p14="http://schemas.microsoft.com/office/powerpoint/2010/main" val="1638400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hasCustomPrompt="1"/>
          </p:nvPr>
        </p:nvSpPr>
        <p:spPr>
          <a:xfrm>
            <a:off x="649044" y="753034"/>
            <a:ext cx="6815446" cy="3887390"/>
          </a:xfrm>
        </p:spPr>
        <p:txBody>
          <a:bodyPr rtlCol="0" anchor="t">
            <a:normAutofit/>
          </a:bodyPr>
          <a:lstStyle>
            <a:lvl1pPr>
              <a:defRPr sz="8500" b="0" i="1" spc="-20" baseline="0">
                <a:solidFill>
                  <a:schemeClr val="tx1"/>
                </a:solidFill>
                <a:latin typeface="+mj-lt"/>
              </a:defRPr>
            </a:lvl1pPr>
          </a:lstStyle>
          <a:p>
            <a:pPr rtl="0"/>
            <a:r>
              <a:rPr lang="en-US" noProof="0" dirty="0"/>
              <a:t>CLICK TO EDIT MASTER TITLE STYLE</a:t>
            </a:r>
            <a:endParaRPr lang="en-GB" noProof="0"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rtlCol="0" anchor="b">
            <a:normAutofit/>
          </a:bodyPr>
          <a:lstStyle>
            <a:lvl1pPr marL="0" indent="0">
              <a:buNone/>
              <a:defRPr sz="2800" b="1">
                <a:solidFill>
                  <a:schemeClr val="tx1"/>
                </a:solidFill>
              </a:defRPr>
            </a:lvl1pPr>
          </a:lstStyle>
          <a:p>
            <a:pPr rtl="0"/>
            <a:r>
              <a:rPr lang="en-US" noProof="0" dirty="0"/>
              <a:t>Click to edit Master subtitle style</a:t>
            </a:r>
            <a:endParaRPr lang="en-GB" noProof="0"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rtlCol="0"/>
          <a:lstStyle>
            <a:lvl1pPr marL="0" indent="0" algn="ctr">
              <a:buNone/>
              <a:defRPr/>
            </a:lvl1pPr>
          </a:lstStyle>
          <a:p>
            <a:pPr rtl="0"/>
            <a:r>
              <a:rPr lang="en-GB" noProof="0"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rtlCol="0" anchor="ctr"/>
          <a:lstStyle>
            <a:lvl1pPr algn="r">
              <a:lnSpc>
                <a:spcPct val="100000"/>
              </a:lnSpc>
              <a:defRPr i="1" spc="-20" baseline="0">
                <a:solidFill>
                  <a:schemeClr val="tx1"/>
                </a:solidFill>
              </a:defRPr>
            </a:lvl1pPr>
          </a:lstStyle>
          <a:p>
            <a:pPr rtl="0"/>
            <a:r>
              <a:rPr lang="en-GB" noProof="0"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rtlCol="0"/>
          <a:lstStyle>
            <a:lvl1pPr marL="0" indent="0">
              <a:buNone/>
              <a:defRPr sz="2400" b="1">
                <a:solidFill>
                  <a:schemeClr val="accent2"/>
                </a:solidFill>
              </a:defRPr>
            </a:lvl1pPr>
          </a:lstStyle>
          <a:p>
            <a:pPr lvl="0" rtl="0"/>
            <a:r>
              <a:rPr lang="en-GB" noProof="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rtlCol="0">
            <a:normAutofit/>
          </a:bodyPr>
          <a:lstStyle>
            <a:lvl1pPr>
              <a:defRPr sz="2000"/>
            </a:lvl1pPr>
          </a:lstStyle>
          <a:p>
            <a:pPr lvl="0" rtl="0"/>
            <a:r>
              <a:rPr lang="en-GB" noProof="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rtlCol="0"/>
          <a:lstStyle>
            <a:lvl1pPr marL="0" indent="0">
              <a:buNone/>
              <a:defRPr sz="2400" b="1">
                <a:solidFill>
                  <a:schemeClr val="accent2"/>
                </a:solidFill>
              </a:defRPr>
            </a:lvl1pPr>
          </a:lstStyle>
          <a:p>
            <a:pPr lvl="0" rtl="0"/>
            <a:r>
              <a:rPr lang="en-GB" noProof="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rtlCol="0">
            <a:normAutofit/>
          </a:bodyPr>
          <a:lstStyle>
            <a:lvl1pPr>
              <a:defRPr sz="2000"/>
            </a:lvl1pPr>
          </a:lstStyle>
          <a:p>
            <a:pPr lvl="0" rtl="0"/>
            <a:r>
              <a:rPr lang="en-GB" noProof="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rtlCol="0"/>
          <a:lstStyle>
            <a:lvl1pPr marL="0" indent="0">
              <a:buNone/>
              <a:defRPr sz="2400" b="1">
                <a:solidFill>
                  <a:schemeClr val="accent2"/>
                </a:solidFill>
              </a:defRPr>
            </a:lvl1pPr>
          </a:lstStyle>
          <a:p>
            <a:pPr lvl="0" rtl="0"/>
            <a:r>
              <a:rPr lang="en-GB" noProof="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rtlCol="0">
            <a:normAutofit/>
          </a:bodyPr>
          <a:lstStyle>
            <a:lvl1pPr>
              <a:defRPr sz="2000"/>
            </a:lvl1pPr>
          </a:lstStyle>
          <a:p>
            <a:pPr lvl="0" rtl="0"/>
            <a:r>
              <a:rPr lang="en-GB" noProof="0"/>
              <a:t>Click to add text</a:t>
            </a:r>
          </a:p>
        </p:txBody>
      </p:sp>
    </p:spTree>
    <p:extLst>
      <p:ext uri="{BB962C8B-B14F-4D97-AF65-F5344CB8AC3E}">
        <p14:creationId xmlns:p14="http://schemas.microsoft.com/office/powerpoint/2010/main" val="120980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hasCustomPrompt="1"/>
          </p:nvPr>
        </p:nvSpPr>
        <p:spPr>
          <a:xfrm>
            <a:off x="532264" y="776941"/>
            <a:ext cx="3209008" cy="5166659"/>
          </a:xfrm>
        </p:spPr>
        <p:txBody>
          <a:bodyPr rtlCol="0" anchor="b"/>
          <a:lstStyle>
            <a:lvl1pPr>
              <a:defRPr i="1" spc="-20" baseline="0">
                <a:solidFill>
                  <a:schemeClr val="tx1"/>
                </a:solidFill>
                <a:latin typeface="+mj-lt"/>
              </a:defRPr>
            </a:lvl1pPr>
          </a:lstStyle>
          <a:p>
            <a:pPr rtl="0"/>
            <a:r>
              <a:rPr lang="en-US" noProof="0" dirty="0">
                <a:solidFill>
                  <a:srgbClr val="FFFFFF"/>
                </a:solidFill>
              </a:rPr>
              <a:t>CLICK TO EDIT MASTER TITLE STYLE</a:t>
            </a:r>
            <a:endParaRPr lang="en-GB" noProof="0" dirty="0">
              <a:solidFill>
                <a:srgbClr val="FFFFFF"/>
              </a:solidFill>
            </a:endParaRP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rtlCol="0"/>
          <a:lstStyle>
            <a:lvl1pPr marL="0" indent="0" algn="ctr">
              <a:buNone/>
              <a:defRPr/>
            </a:lvl1pPr>
          </a:lstStyle>
          <a:p>
            <a:pPr rtl="0"/>
            <a:r>
              <a:rPr lang="en-GB" noProof="0"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rtlCol="0"/>
          <a:lstStyle>
            <a:lvl1pPr marL="0" indent="0" algn="ctr">
              <a:buNone/>
              <a:defRPr/>
            </a:lvl1pPr>
          </a:lstStyle>
          <a:p>
            <a:pPr rtl="0"/>
            <a:r>
              <a:rPr lang="en-GB" noProof="0"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rtlCol="0">
            <a:normAutofit/>
          </a:bodyPr>
          <a:lstStyle>
            <a:lvl1pPr marL="342900" indent="-342900">
              <a:buFont typeface="Arial" panose="020B0604020202020204" pitchFamily="34" charset="0"/>
              <a:buChar char="•"/>
              <a:defRPr sz="2000"/>
            </a:lvl1pPr>
          </a:lstStyle>
          <a:p>
            <a:pPr lvl="0" rtl="0"/>
            <a:r>
              <a:rPr lang="en-GB" noProof="0" dirty="0"/>
              <a:t>Click to add text</a:t>
            </a:r>
          </a:p>
        </p:txBody>
      </p:sp>
    </p:spTree>
    <p:extLst>
      <p:ext uri="{BB962C8B-B14F-4D97-AF65-F5344CB8AC3E}">
        <p14:creationId xmlns:p14="http://schemas.microsoft.com/office/powerpoint/2010/main" val="643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hasCustomPrompt="1"/>
          </p:nvPr>
        </p:nvSpPr>
        <p:spPr>
          <a:xfrm>
            <a:off x="649045" y="365124"/>
            <a:ext cx="9523655" cy="1501327"/>
          </a:xfrm>
        </p:spPr>
        <p:txBody>
          <a:bodyPr rtlCol="0"/>
          <a:lstStyle>
            <a:lvl1pPr>
              <a:defRPr i="1" spc="-20" baseline="0">
                <a:solidFill>
                  <a:schemeClr val="tx1"/>
                </a:solidFill>
              </a:defRPr>
            </a:lvl1pPr>
          </a:lstStyle>
          <a:p>
            <a:pPr rtl="0"/>
            <a:r>
              <a:rPr lang="en-US" noProof="0" dirty="0">
                <a:solidFill>
                  <a:srgbClr val="FFFFFF"/>
                </a:solidFill>
              </a:rPr>
              <a:t>CLICK TO EDIT MASTER TITLE STYLE</a:t>
            </a:r>
            <a:endParaRPr lang="en-GB" noProof="0"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rtlCol="0"/>
          <a:lstStyle>
            <a:lvl1pPr marL="0" indent="0" algn="ctr">
              <a:buNone/>
              <a:defRPr/>
            </a:lvl1pPr>
          </a:lstStyle>
          <a:p>
            <a:pPr rtl="0"/>
            <a:r>
              <a:rPr lang="en-GB" noProof="0"/>
              <a:t>Click to add photo</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rtlCol="0">
            <a:normAutofit/>
          </a:bodyPr>
          <a:lstStyle>
            <a:lvl1pPr marL="0" indent="0">
              <a:buNone/>
              <a:defRPr/>
            </a:lvl1pPr>
          </a:lstStyle>
          <a:p>
            <a:pPr lvl="0" rtl="0"/>
            <a:r>
              <a:rPr lang="en-US" noProof="0"/>
              <a:t>Click to edit Master text styles</a:t>
            </a:r>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hasCustomPrompt="1"/>
          </p:nvPr>
        </p:nvSpPr>
        <p:spPr>
          <a:xfrm>
            <a:off x="649045" y="753035"/>
            <a:ext cx="5945393" cy="2366683"/>
          </a:xfrm>
        </p:spPr>
        <p:txBody>
          <a:bodyPr rtlCol="0">
            <a:normAutofit/>
          </a:bodyPr>
          <a:lstStyle>
            <a:lvl1pPr>
              <a:defRPr i="1" spc="-20" baseline="0">
                <a:solidFill>
                  <a:schemeClr val="tx1"/>
                </a:solidFill>
              </a:defRPr>
            </a:lvl1pPr>
          </a:lstStyle>
          <a:p>
            <a:pPr rtl="0"/>
            <a:r>
              <a:rPr lang="en-US" sz="6000" noProof="0" dirty="0"/>
              <a:t>CLICK TO EDIT MASTER TITLE STYLE</a:t>
            </a:r>
            <a:endParaRPr lang="en-GB" sz="6000" noProof="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rtlCol="0">
            <a:normAutofit/>
          </a:bodyPr>
          <a:lstStyle>
            <a:lvl1pPr marL="0" indent="0">
              <a:buNone/>
              <a:defRPr sz="2400">
                <a:solidFill>
                  <a:schemeClr val="tx1"/>
                </a:solidFill>
              </a:defRPr>
            </a:lvl1pPr>
          </a:lstStyle>
          <a:p>
            <a:pPr rtl="0"/>
            <a:r>
              <a:rPr lang="en-US" noProof="0" dirty="0"/>
              <a:t>Click to edit Master subtitle style</a:t>
            </a:r>
            <a:endParaRPr lang="en-GB" noProof="0"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rtlCol="0"/>
          <a:lstStyle>
            <a:lvl1pPr marL="0" indent="0" algn="l">
              <a:buNone/>
              <a:defRPr/>
            </a:lvl1pPr>
          </a:lstStyle>
          <a:p>
            <a:pPr rtl="0"/>
            <a:r>
              <a:rPr lang="en-GB" noProof="0"/>
              <a:t>Click to add photo</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rtlCol="0"/>
          <a:lstStyle>
            <a:lvl1pPr marL="0" indent="0" algn="ctr">
              <a:buNone/>
              <a:defRPr/>
            </a:lvl1pPr>
          </a:lstStyle>
          <a:p>
            <a:pPr rtl="0"/>
            <a:r>
              <a:rPr lang="en-GB" noProof="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rtlCol="0"/>
          <a:lstStyle>
            <a:lvl1pPr marL="0" indent="0">
              <a:buNone/>
              <a:defRPr/>
            </a:lvl1pPr>
          </a:lstStyle>
          <a:p>
            <a:pPr rtl="0"/>
            <a:r>
              <a:rPr lang="en-GB" noProof="0"/>
              <a:t>Click to add photo</a:t>
            </a:r>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rtlCol="0"/>
          <a:lstStyle>
            <a:lvl1pPr>
              <a:lnSpc>
                <a:spcPct val="100000"/>
              </a:lnSpc>
              <a:defRPr i="1" spc="-20" baseline="0">
                <a:solidFill>
                  <a:schemeClr val="tx1"/>
                </a:solidFill>
              </a:defRPr>
            </a:lvl1pPr>
          </a:lstStyle>
          <a:p>
            <a:pPr rtl="0"/>
            <a:r>
              <a:rPr lang="en-GB" noProof="0" dirty="0"/>
              <a:t>CLICK  TO ADD TEXT</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rtlCol="0"/>
          <a:lstStyle>
            <a:lvl1pPr>
              <a:defRPr/>
            </a:lvl1pPr>
          </a:lstStyle>
          <a:p>
            <a:pPr lvl="0" rtl="0"/>
            <a:r>
              <a:rPr lang="en-GB" noProof="0"/>
              <a:t>Click to add content</a:t>
            </a:r>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rtlCol="0"/>
          <a:lstStyle>
            <a:lvl1pPr marL="0" indent="0" algn="ctr">
              <a:buNone/>
              <a:defRPr/>
            </a:lvl1pPr>
          </a:lstStyle>
          <a:p>
            <a:pPr rtl="0"/>
            <a:r>
              <a:rPr lang="en-GB" noProof="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rtlCol="0">
            <a:normAutofit/>
          </a:bodyPr>
          <a:lstStyle>
            <a:lvl1pPr algn="r">
              <a:defRPr sz="6000">
                <a:solidFill>
                  <a:schemeClr val="bg1"/>
                </a:solidFill>
              </a:defRPr>
            </a:lvl1pPr>
          </a:lstStyle>
          <a:p>
            <a:pPr algn="r" rtl="0"/>
            <a:r>
              <a:rPr lang="en-US" noProof="0">
                <a:solidFill>
                  <a:srgbClr val="FFFFFF"/>
                </a:solidFill>
                <a:effectLst>
                  <a:outerShdw blurRad="38100" dist="38100" dir="2700000" algn="tl">
                    <a:srgbClr val="000000">
                      <a:alpha val="43137"/>
                    </a:srgbClr>
                  </a:outerShdw>
                </a:effectLst>
              </a:rPr>
              <a:t>Click to edit Master title style</a:t>
            </a:r>
            <a:endParaRPr lang="en-GB" noProof="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rtlCol="0" anchor="t">
            <a:normAutofit/>
          </a:bodyPr>
          <a:lstStyle>
            <a:lvl1pPr marL="0" indent="0" algn="r">
              <a:buNone/>
              <a:defRPr sz="2800" b="1" baseline="0">
                <a:solidFill>
                  <a:schemeClr val="bg1"/>
                </a:solidFill>
              </a:defRPr>
            </a:lvl1pPr>
          </a:lstStyle>
          <a:p>
            <a:pPr algn="r" rtl="0"/>
            <a:r>
              <a:rPr lang="en-US" noProof="0">
                <a:solidFill>
                  <a:srgbClr val="FFFFFF"/>
                </a:solidFill>
                <a:effectLst>
                  <a:outerShdw blurRad="38100" dist="38100" dir="2700000" algn="tl">
                    <a:srgbClr val="000000">
                      <a:alpha val="43137"/>
                    </a:srgbClr>
                  </a:outerShdw>
                </a:effectLst>
              </a:rPr>
              <a:t>Click to edit Master subtitle style</a:t>
            </a:r>
            <a:endParaRPr lang="en-GB" noProof="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rtlCol="0" anchor="ctr"/>
          <a:lstStyle>
            <a:lvl1pPr>
              <a:lnSpc>
                <a:spcPct val="100000"/>
              </a:lnSpc>
              <a:defRPr i="1" spc="-20" baseline="0">
                <a:solidFill>
                  <a:schemeClr val="tx1"/>
                </a:solidFill>
                <a:latin typeface="+mj-lt"/>
              </a:defRPr>
            </a:lvl1pPr>
          </a:lstStyle>
          <a:p>
            <a:pPr rtl="0"/>
            <a:r>
              <a:rPr lang="en-GB" noProof="0"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rtlCol="0"/>
          <a:lstStyle>
            <a:lvl1pPr>
              <a:defRPr/>
            </a:lvl1pPr>
          </a:lstStyle>
          <a:p>
            <a:pPr lvl="0" rtl="0"/>
            <a:r>
              <a:rPr lang="en-GB" noProof="0"/>
              <a:t>Click to add content</a:t>
            </a:r>
          </a:p>
        </p:txBody>
      </p:sp>
    </p:spTree>
    <p:extLst>
      <p:ext uri="{BB962C8B-B14F-4D97-AF65-F5344CB8AC3E}">
        <p14:creationId xmlns:p14="http://schemas.microsoft.com/office/powerpoint/2010/main" val="427199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rtlCol="0" anchor="ctr"/>
          <a:lstStyle>
            <a:lvl1pPr>
              <a:lnSpc>
                <a:spcPct val="100000"/>
              </a:lnSpc>
              <a:defRPr i="1" spc="-20" baseline="0">
                <a:solidFill>
                  <a:schemeClr val="tx1"/>
                </a:solidFill>
                <a:latin typeface="+mj-lt"/>
              </a:defRPr>
            </a:lvl1pPr>
          </a:lstStyle>
          <a:p>
            <a:pPr rtl="0"/>
            <a:r>
              <a:rPr lang="en-GB" noProof="0"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rtlCol="0"/>
          <a:lstStyle>
            <a:lvl1pPr>
              <a:defRPr/>
            </a:lvl1pPr>
          </a:lstStyle>
          <a:p>
            <a:pPr lvl="0" rtl="0"/>
            <a:r>
              <a:rPr lang="en-GB" noProof="0"/>
              <a:t>Click to add content</a:t>
            </a:r>
          </a:p>
        </p:txBody>
      </p:sp>
    </p:spTree>
    <p:extLst>
      <p:ext uri="{BB962C8B-B14F-4D97-AF65-F5344CB8AC3E}">
        <p14:creationId xmlns:p14="http://schemas.microsoft.com/office/powerpoint/2010/main" val="419090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rtlCol="0" anchor="ctr"/>
          <a:lstStyle>
            <a:lvl1pPr algn="r">
              <a:lnSpc>
                <a:spcPct val="100000"/>
              </a:lnSpc>
              <a:defRPr i="1" spc="-20" baseline="0">
                <a:solidFill>
                  <a:schemeClr val="tx1"/>
                </a:solidFill>
              </a:defRPr>
            </a:lvl1pPr>
          </a:lstStyle>
          <a:p>
            <a:pPr rtl="0"/>
            <a:r>
              <a:rPr lang="en-GB" noProof="0"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rtlCol="0"/>
          <a:lstStyle>
            <a:lvl1pPr marL="0" indent="0">
              <a:buNone/>
              <a:defRPr sz="2400" b="1">
                <a:solidFill>
                  <a:schemeClr val="accent2"/>
                </a:solidFill>
              </a:defRPr>
            </a:lvl1pPr>
          </a:lstStyle>
          <a:p>
            <a:pPr lvl="0" rtl="0"/>
            <a:r>
              <a:rPr lang="en-GB" noProof="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rtlCol="0">
            <a:normAutofit/>
          </a:bodyPr>
          <a:lstStyle>
            <a:lvl1pPr>
              <a:defRPr sz="2000"/>
            </a:lvl1pPr>
          </a:lstStyle>
          <a:p>
            <a:pPr lvl="0" rtl="0"/>
            <a:r>
              <a:rPr lang="en-GB" noProof="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rtlCol="0"/>
          <a:lstStyle>
            <a:lvl1pPr marL="0" indent="0">
              <a:buNone/>
              <a:defRPr sz="2400" b="1">
                <a:solidFill>
                  <a:schemeClr val="accent2"/>
                </a:solidFill>
              </a:defRPr>
            </a:lvl1pPr>
          </a:lstStyle>
          <a:p>
            <a:pPr lvl="0" rtl="0"/>
            <a:r>
              <a:rPr lang="en-GB" noProof="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rtlCol="0">
            <a:normAutofit/>
          </a:bodyPr>
          <a:lstStyle>
            <a:lvl1pPr>
              <a:defRPr sz="2000"/>
            </a:lvl1pPr>
          </a:lstStyle>
          <a:p>
            <a:pPr lvl="0" rtl="0"/>
            <a:r>
              <a:rPr lang="en-GB" noProof="0"/>
              <a:t>Click to add text</a:t>
            </a:r>
          </a:p>
        </p:txBody>
      </p:sp>
    </p:spTree>
    <p:extLst>
      <p:ext uri="{BB962C8B-B14F-4D97-AF65-F5344CB8AC3E}">
        <p14:creationId xmlns:p14="http://schemas.microsoft.com/office/powerpoint/2010/main" val="30936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pPr rtl="0"/>
            <a:r>
              <a:rPr lang="en-US" noProof="0" dirty="0"/>
              <a:t>Click to edit Master title style</a:t>
            </a:r>
            <a:endParaRPr lang="en-GB" noProof="0"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hyperlink" Target="https://www.ft.com/content/17f4c7ee-b1bc-4bde-8e92-bebb555479a2" TargetMode="External"/><Relationship Id="rId3" Type="http://schemas.openxmlformats.org/officeDocument/2006/relationships/hyperlink" Target="https://www.consilium.europa.eu/en/press/press-releases/2023/12/09/artificial-intelligence-act-council-and-parliament-strike-a-deal-on-the-first-worldwide-rules-for-ai/" TargetMode="External"/><Relationship Id="rId7" Type="http://schemas.openxmlformats.org/officeDocument/2006/relationships/hyperlink" Target="https://researchbriefings.files.parliament.uk/documents/LLN-2024-0016/LLN-2024-0016.pdf" TargetMode="External"/><Relationship Id="rId2" Type="http://schemas.openxmlformats.org/officeDocument/2006/relationships/hyperlink" Target="https://www.gov.uk/government/consultations/ai-regulation-a-pro-innovation-approach-policy-proposals/outcome/a-pro-innovation-approach-to-ai-regulation-government-response" TargetMode="External"/><Relationship Id="rId1" Type="http://schemas.openxmlformats.org/officeDocument/2006/relationships/slideLayout" Target="../slideLayouts/slideLayout9.xml"/><Relationship Id="rId6" Type="http://schemas.openxmlformats.org/officeDocument/2006/relationships/hyperlink" Target="https://www.europarl.europa.eu/thinktank/en/document/EPRS_ATA(2024)762285" TargetMode="External"/><Relationship Id="rId5" Type="http://schemas.openxmlformats.org/officeDocument/2006/relationships/hyperlink" Target="https://iapp.org/media/pdf/resource_center/global_ai_law_policy_tracker.pdf" TargetMode="External"/><Relationship Id="rId10" Type="http://schemas.openxmlformats.org/officeDocument/2006/relationships/hyperlink" Target="https://www.techpolicy.press/uk-versus-eu-who-has-a-better-policy-approach-to-ai/" TargetMode="External"/><Relationship Id="rId4" Type="http://schemas.openxmlformats.org/officeDocument/2006/relationships/hyperlink" Target="https://www.europarl.europa.eu/RegData/etudes/ATAG/2024/762285/EPRS_ATA(2024)762285_EN.pdf" TargetMode="External"/><Relationship Id="rId9" Type="http://schemas.openxmlformats.org/officeDocument/2006/relationships/hyperlink" Target="https://www.ft.com/content/311b29a4-bbb3-435b-8e82-ae19f2740af9"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hyperlink" Target="https://sefiks.com/2020/02/17/face-recognition-with-facebook-deepface-in-keras/" TargetMode="External"/><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pinterest.co.uk/pin/73394668914450331/" TargetMode="External"/><Relationship Id="rId5" Type="http://schemas.openxmlformats.org/officeDocument/2006/relationships/image" Target="../media/image12.png"/><Relationship Id="rId10" Type="http://schemas.openxmlformats.org/officeDocument/2006/relationships/hyperlink" Target="https://creativecommons.org/licenses/by/3.0/" TargetMode="External"/><Relationship Id="rId4" Type="http://schemas.openxmlformats.org/officeDocument/2006/relationships/hyperlink" Target="https://www.flickr.com/photos/141290938@N03/26682786574/" TargetMode="External"/><Relationship Id="rId9"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netzpolitik.org/2017/wired-ueber-chinas-social-credit-system-big-data-meets-big-brother/" TargetMode="External"/><Relationship Id="rId2" Type="http://schemas.openxmlformats.org/officeDocument/2006/relationships/image" Target="../media/image14.jpe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netzpolitik.org/2017/wired-ueber-chinas-social-credit-system-big-data-meets-big-brother/" TargetMode="External"/><Relationship Id="rId2" Type="http://schemas.openxmlformats.org/officeDocument/2006/relationships/image" Target="../media/image14.jpe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echnofaq.org/posts/2020/06/ai-and-trust-ai-transparency-conflicts-with-privacy-right/" TargetMode="External"/><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hyperlink" Target="https://creativecommons.org/licenses/by-nc-sa/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technofaq.org/posts/2020/06/ai-and-trust-ai-transparency-conflicts-with-privacy-right/" TargetMode="External"/><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fiks.com/2020/02/17/face-recognition-with-facebook-deepface-in-keras/" TargetMode="External"/><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efiks.com/2020/02/17/face-recognition-with-facebook-deepface-in-keras/" TargetMode="External"/><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mailto:asher@involver.org.uk" TargetMode="External"/><Relationship Id="rId2" Type="http://schemas.openxmlformats.org/officeDocument/2006/relationships/hyperlink" Target="mailto:ana-maria.huth@europarl.europa.eu" TargetMode="External"/><Relationship Id="rId1" Type="http://schemas.openxmlformats.org/officeDocument/2006/relationships/slideLayout" Target="../slideLayouts/slideLayout2.xml"/><Relationship Id="rId4" Type="http://schemas.openxmlformats.org/officeDocument/2006/relationships/hyperlink" Target="http://europarl.org.u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technofaq.org/posts/2021/02/is-online-gaming-going-to-see-a-new-phase-of-growth-from-now/" TargetMode="External"/><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greekreporter.com/2023/03/31/ai-image-generator-halts-free-access-deepfakes/" TargetMode="External"/><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greekreporter.com/2023/03/31/ai-image-generator-halts-free-access-deepfakes/" TargetMode="External"/><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jooinn.com/union-jack-flag.html" TargetMode="External"/><Relationship Id="rId2" Type="http://schemas.openxmlformats.org/officeDocument/2006/relationships/image" Target="../media/image6.jpeg"/><Relationship Id="rId1" Type="http://schemas.openxmlformats.org/officeDocument/2006/relationships/slideLayout" Target="../slideLayouts/slideLayout9.xml"/><Relationship Id="rId5" Type="http://schemas.openxmlformats.org/officeDocument/2006/relationships/hyperlink" Target="https://www.flickr.com/photos/campusfrance/18898145409"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649044" y="753034"/>
            <a:ext cx="5022083" cy="3887390"/>
          </a:xfrm>
        </p:spPr>
        <p:txBody>
          <a:bodyPr rtlCol="0">
            <a:noAutofit/>
          </a:bodyPr>
          <a:lstStyle/>
          <a:p>
            <a:pPr rtl="0"/>
            <a:r>
              <a:rPr lang="en-GB" sz="5400" dirty="0"/>
              <a:t>AI: MISINFORMATION, TRANSPARENCY, AND LEGISLATION</a:t>
            </a:r>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649044" y="4975404"/>
            <a:ext cx="5022083" cy="1303176"/>
          </a:xfrm>
        </p:spPr>
        <p:txBody>
          <a:bodyPr rtlCol="0">
            <a:normAutofit/>
          </a:bodyPr>
          <a:lstStyle/>
          <a:p>
            <a:pPr rtl="0"/>
            <a:r>
              <a:rPr lang="en-GB" sz="2400" dirty="0"/>
              <a:t>European Parliament Liaison Office</a:t>
            </a:r>
            <a:br>
              <a:rPr lang="en-GB" sz="2400" dirty="0"/>
            </a:br>
            <a:r>
              <a:rPr lang="en-GB" sz="2400" dirty="0"/>
              <a:t>in the UK</a:t>
            </a:r>
          </a:p>
        </p:txBody>
      </p:sp>
      <p:pic>
        <p:nvPicPr>
          <p:cNvPr id="5" name="Picture Placeholder 4">
            <a:extLst>
              <a:ext uri="{FF2B5EF4-FFF2-40B4-BE49-F238E27FC236}">
                <a16:creationId xmlns:a16="http://schemas.microsoft.com/office/drawing/2014/main" id="{A33E67C0-6C95-48DB-97CC-8CE8D36C05FB}"/>
              </a:ext>
            </a:extLst>
          </p:cNvPr>
          <p:cNvPicPr>
            <a:picLocks noGrp="1" noChangeAspect="1"/>
          </p:cNvPicPr>
          <p:nvPr>
            <p:ph type="pic" sz="quarter" idx="13"/>
          </p:nvPr>
        </p:nvPicPr>
        <p:blipFill>
          <a:blip r:embed="rId3"/>
          <a:srcRect/>
          <a:stretch/>
        </p:blipFill>
        <p:spPr>
          <a:xfrm>
            <a:off x="5948219" y="0"/>
            <a:ext cx="6248298" cy="6858000"/>
          </a:xfrm>
        </p:spPr>
      </p:pic>
    </p:spTree>
    <p:extLst>
      <p:ext uri="{BB962C8B-B14F-4D97-AF65-F5344CB8AC3E}">
        <p14:creationId xmlns:p14="http://schemas.microsoft.com/office/powerpoint/2010/main" val="272071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400" y="208800"/>
            <a:ext cx="10036292" cy="773776"/>
          </a:xfrm>
        </p:spPr>
        <p:txBody>
          <a:bodyPr>
            <a:normAutofit fontScale="90000"/>
          </a:bodyPr>
          <a:lstStyle/>
          <a:p>
            <a:pPr algn="l"/>
            <a:r>
              <a:rPr lang="en-GB" dirty="0"/>
              <a:t>AI ACTION TIMELINE</a:t>
            </a:r>
            <a:endParaRPr lang="hu-HU" dirty="0"/>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5975" y="1424708"/>
            <a:ext cx="3177872" cy="4752000"/>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r="-1416"/>
          <a:stretch/>
        </p:blipFill>
        <p:spPr>
          <a:xfrm>
            <a:off x="3365690" y="1524461"/>
            <a:ext cx="3572374" cy="5092470"/>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r="-703"/>
          <a:stretch/>
        </p:blipFill>
        <p:spPr>
          <a:xfrm>
            <a:off x="7090143" y="1649152"/>
            <a:ext cx="3572374" cy="2350654"/>
          </a:xfrm>
          <a:prstGeom prst="rect">
            <a:avLst/>
          </a:prstGeom>
        </p:spPr>
      </p:pic>
    </p:spTree>
    <p:extLst>
      <p:ext uri="{BB962C8B-B14F-4D97-AF65-F5344CB8AC3E}">
        <p14:creationId xmlns:p14="http://schemas.microsoft.com/office/powerpoint/2010/main" val="785479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11E87E-2319-3FF1-015C-52DF037811A7}"/>
              </a:ext>
            </a:extLst>
          </p:cNvPr>
          <p:cNvSpPr>
            <a:spLocks noGrp="1"/>
          </p:cNvSpPr>
          <p:nvPr>
            <p:ph type="title"/>
          </p:nvPr>
        </p:nvSpPr>
        <p:spPr>
          <a:xfrm>
            <a:off x="554400" y="208800"/>
            <a:ext cx="10217663" cy="773776"/>
          </a:xfrm>
        </p:spPr>
        <p:txBody>
          <a:bodyPr>
            <a:normAutofit fontScale="90000"/>
          </a:bodyPr>
          <a:lstStyle/>
          <a:p>
            <a:pPr algn="l"/>
            <a:r>
              <a:rPr lang="en-GB" dirty="0"/>
              <a:t>USEFUL SOURCES</a:t>
            </a:r>
          </a:p>
        </p:txBody>
      </p:sp>
      <p:sp>
        <p:nvSpPr>
          <p:cNvPr id="7" name="Text Placeholder 6">
            <a:extLst>
              <a:ext uri="{FF2B5EF4-FFF2-40B4-BE49-F238E27FC236}">
                <a16:creationId xmlns:a16="http://schemas.microsoft.com/office/drawing/2014/main" id="{5ED71EC9-254B-F12A-A319-9E24F04D7183}"/>
              </a:ext>
            </a:extLst>
          </p:cNvPr>
          <p:cNvSpPr>
            <a:spLocks noGrp="1"/>
          </p:cNvSpPr>
          <p:nvPr>
            <p:ph type="body" sz="quarter" idx="17"/>
          </p:nvPr>
        </p:nvSpPr>
        <p:spPr>
          <a:xfrm>
            <a:off x="457198" y="1493750"/>
            <a:ext cx="10041776" cy="5064991"/>
          </a:xfrm>
        </p:spPr>
        <p:txBody>
          <a:bodyPr>
            <a:noAutofit/>
          </a:bodyPr>
          <a:lstStyle/>
          <a:p>
            <a:r>
              <a:rPr lang="en-GB" sz="1400" dirty="0"/>
              <a:t>A pro-innovation approach to AI regulation: government response: </a:t>
            </a:r>
            <a:r>
              <a:rPr lang="en-GB" sz="1400" dirty="0">
                <a:hlinkClick r:id="rId2"/>
              </a:rPr>
              <a:t>https://www.gov.uk/government/consultations/ai-regulation-a-pro-innovation-approach-policy-proposals/outcome/a-pro-innovation-approach-to-ai-regulation-government-response</a:t>
            </a:r>
            <a:endParaRPr lang="en-GB" sz="1400" dirty="0"/>
          </a:p>
          <a:p>
            <a:r>
              <a:rPr lang="en-GB" sz="1400" dirty="0"/>
              <a:t>Artificial intelligence act: Council and Parliament strike a deal on the first rules for AI in the world: </a:t>
            </a:r>
            <a:r>
              <a:rPr lang="en-GB" sz="1400" dirty="0">
                <a:hlinkClick r:id="rId3"/>
              </a:rPr>
              <a:t>https://www.consilium.europa.eu/en/press/press-releases/2023/12/09/artificial-intelligence-act-council-and-parliament-strike-a-deal-on-the-first-worldwide-rules-for-ai/</a:t>
            </a:r>
            <a:endParaRPr lang="en-GB" sz="1400" dirty="0"/>
          </a:p>
          <a:p>
            <a:r>
              <a:rPr lang="en-GB" sz="1400" dirty="0"/>
              <a:t>The United Kingdom and artificial intelligence: </a:t>
            </a:r>
            <a:r>
              <a:rPr lang="en-GB" sz="1400" dirty="0">
                <a:hlinkClick r:id="rId4"/>
              </a:rPr>
              <a:t>https://www.europarl.europa.eu/RegData/etudes/ATAG/2024/762285/EPRS_ATA(2024)762285_EN.pdf</a:t>
            </a:r>
            <a:endParaRPr lang="en-GB" sz="1400" dirty="0"/>
          </a:p>
          <a:p>
            <a:r>
              <a:rPr lang="en-GB" sz="1400" dirty="0">
                <a:hlinkClick r:id="rId5"/>
              </a:rPr>
              <a:t>Global AI Law Policy Tracker</a:t>
            </a:r>
            <a:r>
              <a:rPr lang="en-GB" sz="1400" dirty="0"/>
              <a:t>, IAPP (February 2024): </a:t>
            </a:r>
            <a:r>
              <a:rPr lang="en-GB" sz="1400" dirty="0">
                <a:hlinkClick r:id="rId5"/>
              </a:rPr>
              <a:t>https://iapp.org/media/pdf/resource_center/global_ai_law_policy_tracker.pdf</a:t>
            </a:r>
            <a:endParaRPr lang="en-GB" sz="1400" dirty="0"/>
          </a:p>
          <a:p>
            <a:r>
              <a:rPr lang="en-GB" sz="1400" u="sng" dirty="0">
                <a:hlinkClick r:id="rId6"/>
              </a:rPr>
              <a:t>The United Kingdom and artificial intelligence</a:t>
            </a:r>
            <a:r>
              <a:rPr lang="en-GB" sz="1400" dirty="0"/>
              <a:t>, EPRS At a Glance 19-04-2024</a:t>
            </a:r>
            <a:endParaRPr lang="hu-HU" sz="1400" dirty="0"/>
          </a:p>
          <a:p>
            <a:r>
              <a:rPr lang="en-GB" sz="1400" dirty="0"/>
              <a:t> </a:t>
            </a:r>
            <a:r>
              <a:rPr lang="en-GB" sz="1400" u="sng" dirty="0">
                <a:hlinkClick r:id="rId7"/>
              </a:rPr>
              <a:t>Artificial Intelligence (Regulation) Bill [HL]</a:t>
            </a:r>
            <a:r>
              <a:rPr lang="en-GB" sz="1400" dirty="0"/>
              <a:t> / House of Lords, Library Briefing, 18 March 2024</a:t>
            </a:r>
            <a:endParaRPr lang="hu-HU" sz="1400" dirty="0"/>
          </a:p>
          <a:p>
            <a:pPr marL="0" indent="0">
              <a:buNone/>
            </a:pPr>
            <a:r>
              <a:rPr lang="en-GB" sz="1400" dirty="0"/>
              <a:t>Press articles:</a:t>
            </a:r>
            <a:endParaRPr lang="hu-HU" sz="1400" dirty="0"/>
          </a:p>
          <a:p>
            <a:r>
              <a:rPr lang="en-GB" sz="1400" u="sng" dirty="0">
                <a:hlinkClick r:id="rId8"/>
              </a:rPr>
              <a:t>UK working on rules for training of AI models with creative work</a:t>
            </a:r>
            <a:r>
              <a:rPr lang="en-GB" sz="1400" dirty="0"/>
              <a:t> / Financial Times, 19 May 2024</a:t>
            </a:r>
            <a:endParaRPr lang="hu-HU" sz="1400" dirty="0"/>
          </a:p>
          <a:p>
            <a:r>
              <a:rPr lang="en-GB" sz="1400" u="sng" dirty="0">
                <a:hlinkClick r:id="rId9"/>
              </a:rPr>
              <a:t>UK rethinks AI legislation as alarm grows over potential risks</a:t>
            </a:r>
            <a:r>
              <a:rPr lang="en-GB" sz="1400" dirty="0"/>
              <a:t> / Financial Times, 15 April 2024</a:t>
            </a:r>
            <a:endParaRPr lang="hu-HU" sz="1400" dirty="0"/>
          </a:p>
          <a:p>
            <a:r>
              <a:rPr lang="en-GB" sz="1400" u="sng" dirty="0">
                <a:hlinkClick r:id="rId10"/>
              </a:rPr>
              <a:t>UK Versus EU: Who Has A Better Policy Approach To AI?</a:t>
            </a:r>
            <a:r>
              <a:rPr lang="en-GB" sz="1400" dirty="0"/>
              <a:t> / NOAH GREENE. In </a:t>
            </a:r>
            <a:r>
              <a:rPr lang="en-GB" sz="1400" dirty="0" err="1"/>
              <a:t>TechPolicy</a:t>
            </a:r>
            <a:r>
              <a:rPr lang="en-GB" sz="1400" dirty="0"/>
              <a:t> Press FEB 28, 2024 </a:t>
            </a:r>
          </a:p>
          <a:p>
            <a:pPr marL="0" indent="0">
              <a:buNone/>
            </a:pPr>
            <a:endParaRPr lang="en-GB" sz="1000" b="1" dirty="0"/>
          </a:p>
          <a:p>
            <a:pPr marL="0" indent="0">
              <a:buNone/>
            </a:pPr>
            <a:endParaRPr lang="en-GB" sz="1000" dirty="0"/>
          </a:p>
          <a:p>
            <a:endParaRPr lang="en-GB" sz="1000" dirty="0"/>
          </a:p>
        </p:txBody>
      </p:sp>
    </p:spTree>
    <p:extLst>
      <p:ext uri="{BB962C8B-B14F-4D97-AF65-F5344CB8AC3E}">
        <p14:creationId xmlns:p14="http://schemas.microsoft.com/office/powerpoint/2010/main" val="392095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3D92C20-B0B6-3184-90A7-32FE7E218FD9}"/>
              </a:ext>
            </a:extLst>
          </p:cNvPr>
          <p:cNvSpPr/>
          <p:nvPr/>
        </p:nvSpPr>
        <p:spPr>
          <a:xfrm>
            <a:off x="9680025" y="1584291"/>
            <a:ext cx="1686910" cy="452499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99C04B4-A85A-FEF9-4B61-D91EFDEAD053}"/>
              </a:ext>
            </a:extLst>
          </p:cNvPr>
          <p:cNvSpPr/>
          <p:nvPr/>
        </p:nvSpPr>
        <p:spPr>
          <a:xfrm>
            <a:off x="5849007" y="1584291"/>
            <a:ext cx="1686910" cy="4524995"/>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7166D76-FE92-9869-9B7E-6E162AC8E8F3}"/>
              </a:ext>
            </a:extLst>
          </p:cNvPr>
          <p:cNvSpPr/>
          <p:nvPr/>
        </p:nvSpPr>
        <p:spPr>
          <a:xfrm>
            <a:off x="7764516" y="1584291"/>
            <a:ext cx="1686910" cy="45249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A1E9ECF0-B293-B204-4F48-D5219F457FDC}"/>
              </a:ext>
            </a:extLst>
          </p:cNvPr>
          <p:cNvSpPr/>
          <p:nvPr/>
        </p:nvSpPr>
        <p:spPr>
          <a:xfrm>
            <a:off x="646113" y="3074276"/>
            <a:ext cx="11162259" cy="740981"/>
          </a:xfrm>
          <a:prstGeom prst="rightArrow">
            <a:avLst>
              <a:gd name="adj1" fmla="val 79787"/>
              <a:gd name="adj2" fmla="val 23134"/>
            </a:avLst>
          </a:prstGeom>
          <a:solidFill>
            <a:srgbClr val="C0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BEE813FD-DA19-0F5E-DD60-694434E52974}"/>
              </a:ext>
            </a:extLst>
          </p:cNvPr>
          <p:cNvSpPr/>
          <p:nvPr/>
        </p:nvSpPr>
        <p:spPr>
          <a:xfrm>
            <a:off x="646113" y="3831026"/>
            <a:ext cx="11162259" cy="740981"/>
          </a:xfrm>
          <a:prstGeom prst="rightArrow">
            <a:avLst>
              <a:gd name="adj1" fmla="val 79787"/>
              <a:gd name="adj2" fmla="val 23134"/>
            </a:avLst>
          </a:prstGeom>
          <a:solidFill>
            <a:schemeClr val="accent5">
              <a:lumMod val="60000"/>
              <a:lumOff val="4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4B3D0C2F-53D2-9301-5FC5-844CFAF0D657}"/>
              </a:ext>
            </a:extLst>
          </p:cNvPr>
          <p:cNvSpPr/>
          <p:nvPr/>
        </p:nvSpPr>
        <p:spPr>
          <a:xfrm>
            <a:off x="646113" y="4587776"/>
            <a:ext cx="11162259" cy="740981"/>
          </a:xfrm>
          <a:prstGeom prst="rightArrow">
            <a:avLst>
              <a:gd name="adj1" fmla="val 79787"/>
              <a:gd name="adj2" fmla="val 23134"/>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1E3A7FC2-9AFF-126E-D056-DC008C1363BF}"/>
              </a:ext>
            </a:extLst>
          </p:cNvPr>
          <p:cNvSpPr/>
          <p:nvPr/>
        </p:nvSpPr>
        <p:spPr>
          <a:xfrm>
            <a:off x="646113" y="5344526"/>
            <a:ext cx="11162259" cy="740981"/>
          </a:xfrm>
          <a:prstGeom prst="rightArrow">
            <a:avLst>
              <a:gd name="adj1" fmla="val 79787"/>
              <a:gd name="adj2" fmla="val 23134"/>
            </a:avLst>
          </a:prstGeom>
          <a:solidFill>
            <a:srgbClr val="00B05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F8402E42-698D-903C-B783-C96239F74203}"/>
              </a:ext>
            </a:extLst>
          </p:cNvPr>
          <p:cNvSpPr>
            <a:spLocks noGrp="1"/>
          </p:cNvSpPr>
          <p:nvPr>
            <p:ph type="title"/>
          </p:nvPr>
        </p:nvSpPr>
        <p:spPr/>
        <p:txBody>
          <a:bodyPr>
            <a:normAutofit fontScale="90000"/>
          </a:bodyPr>
          <a:lstStyle/>
          <a:p>
            <a:r>
              <a:rPr lang="en-GB" dirty="0"/>
              <a:t>VERTICAL VS HORIZONTAL</a:t>
            </a:r>
          </a:p>
        </p:txBody>
      </p:sp>
      <p:graphicFrame>
        <p:nvGraphicFramePr>
          <p:cNvPr id="14" name="Content Placeholder 13">
            <a:extLst>
              <a:ext uri="{FF2B5EF4-FFF2-40B4-BE49-F238E27FC236}">
                <a16:creationId xmlns:a16="http://schemas.microsoft.com/office/drawing/2014/main" id="{8DCADC41-F8BE-F9B4-A9AE-5DCD0D6C18B2}"/>
              </a:ext>
            </a:extLst>
          </p:cNvPr>
          <p:cNvGraphicFramePr>
            <a:graphicFrameLocks noGrp="1"/>
          </p:cNvGraphicFramePr>
          <p:nvPr>
            <p:ph sz="quarter" idx="14"/>
            <p:extLst>
              <p:ext uri="{D42A27DB-BD31-4B8C-83A1-F6EECF244321}">
                <p14:modId xmlns:p14="http://schemas.microsoft.com/office/powerpoint/2010/main" val="3159086103"/>
              </p:ext>
            </p:extLst>
          </p:nvPr>
        </p:nvGraphicFramePr>
        <p:xfrm>
          <a:off x="646113" y="1560512"/>
          <a:ext cx="10846950" cy="4536000"/>
        </p:xfrm>
        <a:graphic>
          <a:graphicData uri="http://schemas.openxmlformats.org/drawingml/2006/table">
            <a:tbl>
              <a:tblPr firstRow="1" bandRow="1">
                <a:tableStyleId>{5940675A-B579-460E-94D1-54222C63F5DA}</a:tableStyleId>
              </a:tblPr>
              <a:tblGrid>
                <a:gridCol w="2049790">
                  <a:extLst>
                    <a:ext uri="{9D8B030D-6E8A-4147-A177-3AD203B41FA5}">
                      <a16:colId xmlns:a16="http://schemas.microsoft.com/office/drawing/2014/main" val="408777625"/>
                    </a:ext>
                  </a:extLst>
                </a:gridCol>
                <a:gridCol w="3046025">
                  <a:extLst>
                    <a:ext uri="{9D8B030D-6E8A-4147-A177-3AD203B41FA5}">
                      <a16:colId xmlns:a16="http://schemas.microsoft.com/office/drawing/2014/main" val="2121869258"/>
                    </a:ext>
                  </a:extLst>
                </a:gridCol>
                <a:gridCol w="1917045">
                  <a:extLst>
                    <a:ext uri="{9D8B030D-6E8A-4147-A177-3AD203B41FA5}">
                      <a16:colId xmlns:a16="http://schemas.microsoft.com/office/drawing/2014/main" val="578210286"/>
                    </a:ext>
                  </a:extLst>
                </a:gridCol>
                <a:gridCol w="1917045">
                  <a:extLst>
                    <a:ext uri="{9D8B030D-6E8A-4147-A177-3AD203B41FA5}">
                      <a16:colId xmlns:a16="http://schemas.microsoft.com/office/drawing/2014/main" val="4140631143"/>
                    </a:ext>
                  </a:extLst>
                </a:gridCol>
                <a:gridCol w="1917045">
                  <a:extLst>
                    <a:ext uri="{9D8B030D-6E8A-4147-A177-3AD203B41FA5}">
                      <a16:colId xmlns:a16="http://schemas.microsoft.com/office/drawing/2014/main" val="1128556139"/>
                    </a:ext>
                  </a:extLst>
                </a:gridCol>
              </a:tblGrid>
              <a:tr h="756000">
                <a:tc>
                  <a:txBody>
                    <a:bodyPr/>
                    <a:lstStyle/>
                    <a:p>
                      <a:pPr algn="l"/>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2400" kern="1200" dirty="0">
                          <a:solidFill>
                            <a:schemeClr val="tx1"/>
                          </a:solidFill>
                          <a:latin typeface="+mj-lt"/>
                          <a:ea typeface="+mn-ea"/>
                          <a:cs typeface="+mn-cs"/>
                        </a:rPr>
                        <a:t>SECTOR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kern="1200" dirty="0">
                          <a:solidFill>
                            <a:schemeClr val="bg1"/>
                          </a:solidFill>
                          <a:latin typeface="+mj-lt"/>
                          <a:ea typeface="+mn-ea"/>
                          <a:cs typeface="+mn-cs"/>
                        </a:rPr>
                        <a:t>MEDIA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kern="1200" dirty="0">
                          <a:solidFill>
                            <a:schemeClr val="bg1"/>
                          </a:solidFill>
                          <a:latin typeface="+mj-lt"/>
                          <a:ea typeface="+mn-ea"/>
                          <a:cs typeface="+mn-cs"/>
                        </a:rPr>
                        <a:t>HEALTHCARE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kern="1200" dirty="0">
                          <a:solidFill>
                            <a:schemeClr val="bg1"/>
                          </a:solidFill>
                          <a:latin typeface="+mj-lt"/>
                          <a:ea typeface="+mn-ea"/>
                          <a:cs typeface="+mn-cs"/>
                        </a:rPr>
                        <a:t>POLICING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6025426"/>
                  </a:ext>
                </a:extLst>
              </a:tr>
              <a:tr h="756000">
                <a:tc>
                  <a:txBody>
                    <a:bodyPr/>
                    <a:lstStyle/>
                    <a:p>
                      <a:pPr algn="l"/>
                      <a:r>
                        <a:rPr lang="en-GB" sz="2400" kern="1200" dirty="0">
                          <a:solidFill>
                            <a:schemeClr val="tx1"/>
                          </a:solidFill>
                          <a:latin typeface="+mj-lt"/>
                          <a:ea typeface="+mn-ea"/>
                          <a:cs typeface="+mn-cs"/>
                        </a:rPr>
                        <a:t>RISK</a:t>
                      </a:r>
                      <a:r>
                        <a:rPr lang="en-GB" dirty="0">
                          <a:latin typeface="+mj-lt"/>
                        </a:rPr>
                        <a:t> </a:t>
                      </a:r>
                      <a:r>
                        <a:rPr lang="en-GB" sz="2400" kern="1200" dirty="0">
                          <a:solidFill>
                            <a:schemeClr val="tx1"/>
                          </a:solidFill>
                          <a:latin typeface="+mj-lt"/>
                          <a:ea typeface="+mn-ea"/>
                          <a:cs typeface="+mn-cs"/>
                        </a:rPr>
                        <a:t>LEVEL</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bg1"/>
                          </a:solidFill>
                        </a:rPr>
                        <a:t>Copyright</a:t>
                      </a:r>
                    </a:p>
                    <a:p>
                      <a:pPr algn="ctr"/>
                      <a:r>
                        <a:rPr lang="en-GB" dirty="0">
                          <a:solidFill>
                            <a:schemeClr val="bg1"/>
                          </a:solidFill>
                        </a:rPr>
                        <a:t>Libel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err="1">
                          <a:solidFill>
                            <a:schemeClr val="bg1"/>
                          </a:solidFill>
                        </a:rPr>
                        <a:t>CQCC</a:t>
                      </a:r>
                      <a:endParaRPr lang="en-GB" dirty="0">
                        <a:solidFill>
                          <a:schemeClr val="bg1"/>
                        </a:solidFill>
                      </a:endParaRPr>
                    </a:p>
                    <a:p>
                      <a:pPr algn="ctr"/>
                      <a:r>
                        <a:rPr lang="en-GB" dirty="0">
                          <a:solidFill>
                            <a:schemeClr val="bg1"/>
                          </a:solidFill>
                        </a:rPr>
                        <a:t>Privacy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bg1"/>
                          </a:solidFill>
                        </a:rPr>
                        <a:t>Home Secretary</a:t>
                      </a:r>
                    </a:p>
                    <a:p>
                      <a:pPr algn="ctr"/>
                      <a:r>
                        <a:rPr lang="en-GB" dirty="0">
                          <a:solidFill>
                            <a:schemeClr val="bg1"/>
                          </a:solidFill>
                        </a:rPr>
                        <a:t>Human Rights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51777628"/>
                  </a:ext>
                </a:extLst>
              </a:tr>
              <a:tr h="756000">
                <a:tc>
                  <a:txBody>
                    <a:bodyPr/>
                    <a:lstStyle/>
                    <a:p>
                      <a:pPr algn="l"/>
                      <a:r>
                        <a:rPr lang="en-GB" sz="2400" dirty="0">
                          <a:latin typeface="+mj-lt"/>
                        </a:rPr>
                        <a:t>UNACCEPTABLE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dirty="0"/>
                        <a:t>Banned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1127378"/>
                  </a:ext>
                </a:extLst>
              </a:tr>
              <a:tr h="756000">
                <a:tc>
                  <a:txBody>
                    <a:bodyPr/>
                    <a:lstStyle/>
                    <a:p>
                      <a:pPr algn="l"/>
                      <a:r>
                        <a:rPr lang="en-GB" sz="2400" dirty="0">
                          <a:latin typeface="+mj-lt"/>
                        </a:rPr>
                        <a:t>HIGH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dirty="0"/>
                        <a:t>Heavily regulated</a:t>
                      </a:r>
                    </a:p>
                    <a:p>
                      <a:pPr algn="l"/>
                      <a:r>
                        <a:rPr lang="en-GB" dirty="0"/>
                        <a:t>Human oversight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39547610"/>
                  </a:ext>
                </a:extLst>
              </a:tr>
              <a:tr h="756000">
                <a:tc>
                  <a:txBody>
                    <a:bodyPr/>
                    <a:lstStyle/>
                    <a:p>
                      <a:pPr algn="l"/>
                      <a:r>
                        <a:rPr lang="en-GB" sz="2400" dirty="0">
                          <a:latin typeface="+mj-lt"/>
                        </a:rPr>
                        <a:t>LIMITED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dirty="0"/>
                        <a:t>Less regulation</a:t>
                      </a:r>
                    </a:p>
                    <a:p>
                      <a:pPr algn="l"/>
                      <a:r>
                        <a:rPr lang="en-GB" dirty="0"/>
                        <a:t>Transparency requirements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45164200"/>
                  </a:ext>
                </a:extLst>
              </a:tr>
              <a:tr h="756000">
                <a:tc>
                  <a:txBody>
                    <a:bodyPr/>
                    <a:lstStyle/>
                    <a:p>
                      <a:pPr algn="l"/>
                      <a:r>
                        <a:rPr lang="en-GB" sz="2400" dirty="0">
                          <a:latin typeface="+mj-lt"/>
                        </a:rPr>
                        <a:t>MINIMAL/NO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dirty="0"/>
                        <a:t>Minimal regulation</a:t>
                      </a:r>
                    </a:p>
                    <a:p>
                      <a:pPr algn="l"/>
                      <a:r>
                        <a:rPr lang="en-GB" dirty="0"/>
                        <a:t>Encourage innovation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6204830"/>
                  </a:ext>
                </a:extLst>
              </a:tr>
            </a:tbl>
          </a:graphicData>
        </a:graphic>
      </p:graphicFrame>
    </p:spTree>
    <p:extLst>
      <p:ext uri="{BB962C8B-B14F-4D97-AF65-F5344CB8AC3E}">
        <p14:creationId xmlns:p14="http://schemas.microsoft.com/office/powerpoint/2010/main" val="4158269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08474F-CB91-7055-C09C-98F8665511D4}"/>
              </a:ext>
            </a:extLst>
          </p:cNvPr>
          <p:cNvSpPr>
            <a:spLocks noGrp="1"/>
          </p:cNvSpPr>
          <p:nvPr>
            <p:ph type="ctrTitle"/>
          </p:nvPr>
        </p:nvSpPr>
        <p:spPr>
          <a:xfrm>
            <a:off x="649045" y="1746949"/>
            <a:ext cx="5945393" cy="2366683"/>
          </a:xfrm>
        </p:spPr>
        <p:txBody>
          <a:bodyPr>
            <a:normAutofit/>
          </a:bodyPr>
          <a:lstStyle/>
          <a:p>
            <a:r>
              <a:rPr lang="en-GB" sz="7200" dirty="0"/>
              <a:t>GET THE</a:t>
            </a:r>
            <a:br>
              <a:rPr lang="en-GB" sz="7200" dirty="0"/>
            </a:br>
            <a:r>
              <a:rPr lang="en-GB" sz="7200" dirty="0"/>
              <a:t>RISK RIGHT</a:t>
            </a:r>
          </a:p>
        </p:txBody>
      </p:sp>
      <p:sp>
        <p:nvSpPr>
          <p:cNvPr id="5" name="Subtitle 4">
            <a:extLst>
              <a:ext uri="{FF2B5EF4-FFF2-40B4-BE49-F238E27FC236}">
                <a16:creationId xmlns:a16="http://schemas.microsoft.com/office/drawing/2014/main" id="{9CDB4631-59A8-4A27-945B-E26BD082CAD6}"/>
              </a:ext>
            </a:extLst>
          </p:cNvPr>
          <p:cNvSpPr>
            <a:spLocks noGrp="1"/>
          </p:cNvSpPr>
          <p:nvPr>
            <p:ph type="subTitle" idx="1"/>
          </p:nvPr>
        </p:nvSpPr>
        <p:spPr>
          <a:xfrm>
            <a:off x="649045" y="1475501"/>
            <a:ext cx="5945393" cy="1108335"/>
          </a:xfrm>
        </p:spPr>
        <p:txBody>
          <a:bodyPr>
            <a:normAutofit/>
          </a:bodyPr>
          <a:lstStyle/>
          <a:p>
            <a:r>
              <a:rPr lang="en-GB" sz="3200" dirty="0"/>
              <a:t>Let’s play:</a:t>
            </a:r>
          </a:p>
        </p:txBody>
      </p:sp>
      <p:pic>
        <p:nvPicPr>
          <p:cNvPr id="16" name="Picture Placeholder 15" descr="A stethoscope on a blue folder&#10;&#10;Description automatically generated">
            <a:extLst>
              <a:ext uri="{FF2B5EF4-FFF2-40B4-BE49-F238E27FC236}">
                <a16:creationId xmlns:a16="http://schemas.microsoft.com/office/drawing/2014/main" id="{D2A54448-EC17-AF63-6F30-31AFE984FF17}"/>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pic>
        <p:nvPicPr>
          <p:cNvPr id="13" name="Picture Placeholder 12">
            <a:extLst>
              <a:ext uri="{FF2B5EF4-FFF2-40B4-BE49-F238E27FC236}">
                <a16:creationId xmlns:a16="http://schemas.microsoft.com/office/drawing/2014/main" id="{25EF06AB-38E6-1E6F-8D28-94D94A6239F6}"/>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rcRect l="6969" r="6969"/>
          <a:stretch/>
        </p:blipFill>
        <p:spPr/>
      </p:pic>
      <p:pic>
        <p:nvPicPr>
          <p:cNvPr id="19" name="Picture Placeholder 18">
            <a:extLst>
              <a:ext uri="{FF2B5EF4-FFF2-40B4-BE49-F238E27FC236}">
                <a16:creationId xmlns:a16="http://schemas.microsoft.com/office/drawing/2014/main" id="{9B014911-708D-A638-A779-5042D59C1811}"/>
              </a:ext>
            </a:extLst>
          </p:cNvPr>
          <p:cNvPicPr>
            <a:picLocks noGrp="1" noChangeAspect="1"/>
          </p:cNvPicPr>
          <p:nvPr>
            <p:ph type="pic" sz="quarter" idx="15"/>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p:pic>
      <p:sp>
        <p:nvSpPr>
          <p:cNvPr id="17" name="TextBox 16">
            <a:extLst>
              <a:ext uri="{FF2B5EF4-FFF2-40B4-BE49-F238E27FC236}">
                <a16:creationId xmlns:a16="http://schemas.microsoft.com/office/drawing/2014/main" id="{055576F0-20FE-8909-78FA-6CAAADF7DA16}"/>
              </a:ext>
            </a:extLst>
          </p:cNvPr>
          <p:cNvSpPr txBox="1"/>
          <p:nvPr/>
        </p:nvSpPr>
        <p:spPr>
          <a:xfrm>
            <a:off x="0" y="6858000"/>
            <a:ext cx="7086598" cy="230832"/>
          </a:xfrm>
          <a:prstGeom prst="rect">
            <a:avLst/>
          </a:prstGeom>
          <a:noFill/>
        </p:spPr>
        <p:txBody>
          <a:bodyPr wrap="square" rtlCol="0">
            <a:spAutoFit/>
          </a:bodyPr>
          <a:lstStyle/>
          <a:p>
            <a:r>
              <a:rPr lang="en-GB" sz="900">
                <a:hlinkClick r:id="rId4" tooltip="https://www.flickr.com/photos/141290938@N03/26682786574/"/>
              </a:rPr>
              <a:t>This Photo</a:t>
            </a:r>
            <a:r>
              <a:rPr lang="en-GB" sz="900"/>
              <a:t> by Unknown Author is licensed under </a:t>
            </a:r>
            <a:r>
              <a:rPr lang="en-GB" sz="900">
                <a:hlinkClick r:id="rId9" tooltip="https://creativecommons.org/licenses/by-sa/3.0/"/>
              </a:rPr>
              <a:t>CC BY-SA</a:t>
            </a:r>
            <a:endParaRPr lang="en-GB" sz="900"/>
          </a:p>
        </p:txBody>
      </p:sp>
      <p:sp>
        <p:nvSpPr>
          <p:cNvPr id="20" name="TextBox 19">
            <a:extLst>
              <a:ext uri="{FF2B5EF4-FFF2-40B4-BE49-F238E27FC236}">
                <a16:creationId xmlns:a16="http://schemas.microsoft.com/office/drawing/2014/main" id="{4F2CC894-9A40-1DC7-30DB-EA9C63EB5AD2}"/>
              </a:ext>
            </a:extLst>
          </p:cNvPr>
          <p:cNvSpPr txBox="1"/>
          <p:nvPr/>
        </p:nvSpPr>
        <p:spPr>
          <a:xfrm>
            <a:off x="7086598" y="6858000"/>
            <a:ext cx="5105402" cy="230832"/>
          </a:xfrm>
          <a:prstGeom prst="rect">
            <a:avLst/>
          </a:prstGeom>
          <a:noFill/>
        </p:spPr>
        <p:txBody>
          <a:bodyPr wrap="square" rtlCol="0">
            <a:spAutoFit/>
          </a:bodyPr>
          <a:lstStyle/>
          <a:p>
            <a:r>
              <a:rPr lang="en-GB" sz="900">
                <a:hlinkClick r:id="rId8" tooltip="https://sefiks.com/2020/02/17/face-recognition-with-facebook-deepface-in-keras/"/>
              </a:rPr>
              <a:t>This Photo</a:t>
            </a:r>
            <a:r>
              <a:rPr lang="en-GB" sz="900"/>
              <a:t> by Unknown Author is licensed under </a:t>
            </a:r>
            <a:r>
              <a:rPr lang="en-GB" sz="900">
                <a:hlinkClick r:id="rId10" tooltip="https://creativecommons.org/licenses/by/3.0/"/>
              </a:rPr>
              <a:t>CC BY</a:t>
            </a:r>
            <a:endParaRPr lang="en-GB" sz="900"/>
          </a:p>
        </p:txBody>
      </p:sp>
    </p:spTree>
    <p:extLst>
      <p:ext uri="{BB962C8B-B14F-4D97-AF65-F5344CB8AC3E}">
        <p14:creationId xmlns:p14="http://schemas.microsoft.com/office/powerpoint/2010/main" val="14837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94CB96-F9D5-8084-B3B5-B7A133491E45}"/>
              </a:ext>
            </a:extLst>
          </p:cNvPr>
          <p:cNvSpPr>
            <a:spLocks noGrp="1"/>
          </p:cNvSpPr>
          <p:nvPr>
            <p:ph type="title"/>
          </p:nvPr>
        </p:nvSpPr>
        <p:spPr/>
        <p:txBody>
          <a:bodyPr>
            <a:normAutofit fontScale="90000"/>
          </a:bodyPr>
          <a:lstStyle/>
          <a:p>
            <a:pPr algn="l"/>
            <a:r>
              <a:rPr lang="en-GB" dirty="0"/>
              <a:t>GET THE RISK RIGHT</a:t>
            </a:r>
          </a:p>
        </p:txBody>
      </p:sp>
      <p:sp>
        <p:nvSpPr>
          <p:cNvPr id="9" name="Text Placeholder 8">
            <a:extLst>
              <a:ext uri="{FF2B5EF4-FFF2-40B4-BE49-F238E27FC236}">
                <a16:creationId xmlns:a16="http://schemas.microsoft.com/office/drawing/2014/main" id="{994D4EE6-118C-39A1-9D65-5FA258CD1B7A}"/>
              </a:ext>
            </a:extLst>
          </p:cNvPr>
          <p:cNvSpPr>
            <a:spLocks noGrp="1"/>
          </p:cNvSpPr>
          <p:nvPr>
            <p:ph type="body" sz="quarter" idx="16"/>
          </p:nvPr>
        </p:nvSpPr>
        <p:spPr>
          <a:xfrm>
            <a:off x="6195390" y="2206863"/>
            <a:ext cx="4756714" cy="597604"/>
          </a:xfrm>
        </p:spPr>
        <p:txBody>
          <a:bodyPr>
            <a:normAutofit fontScale="92500" lnSpcReduction="10000"/>
          </a:bodyPr>
          <a:lstStyle/>
          <a:p>
            <a:r>
              <a:rPr lang="en-GB" sz="3600" dirty="0"/>
              <a:t>Social scoring</a:t>
            </a:r>
          </a:p>
        </p:txBody>
      </p:sp>
      <p:sp>
        <p:nvSpPr>
          <p:cNvPr id="12" name="Arrow: Right 11">
            <a:extLst>
              <a:ext uri="{FF2B5EF4-FFF2-40B4-BE49-F238E27FC236}">
                <a16:creationId xmlns:a16="http://schemas.microsoft.com/office/drawing/2014/main" id="{06E2C84B-4D44-AC27-A98D-F2897FE30A73}"/>
              </a:ext>
            </a:extLst>
          </p:cNvPr>
          <p:cNvSpPr/>
          <p:nvPr/>
        </p:nvSpPr>
        <p:spPr>
          <a:xfrm>
            <a:off x="1209243" y="2822962"/>
            <a:ext cx="4756714" cy="740981"/>
          </a:xfrm>
          <a:prstGeom prst="rightArrow">
            <a:avLst>
              <a:gd name="adj1" fmla="val 79787"/>
              <a:gd name="adj2" fmla="val 23134"/>
            </a:avLst>
          </a:prstGeom>
          <a:solidFill>
            <a:srgbClr val="C0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bg1"/>
                </a:solidFill>
                <a:latin typeface="+mj-lt"/>
              </a:rPr>
              <a:t>UNACCEPTABLE</a:t>
            </a:r>
          </a:p>
        </p:txBody>
      </p:sp>
      <p:sp>
        <p:nvSpPr>
          <p:cNvPr id="13" name="Arrow: Right 12">
            <a:extLst>
              <a:ext uri="{FF2B5EF4-FFF2-40B4-BE49-F238E27FC236}">
                <a16:creationId xmlns:a16="http://schemas.microsoft.com/office/drawing/2014/main" id="{FFEDFBF8-F57E-1195-1C19-BA0E4894939F}"/>
              </a:ext>
            </a:extLst>
          </p:cNvPr>
          <p:cNvSpPr/>
          <p:nvPr/>
        </p:nvSpPr>
        <p:spPr>
          <a:xfrm>
            <a:off x="1209243" y="3579712"/>
            <a:ext cx="4756714" cy="740981"/>
          </a:xfrm>
          <a:prstGeom prst="rightArrow">
            <a:avLst>
              <a:gd name="adj1" fmla="val 79787"/>
              <a:gd name="adj2" fmla="val 23134"/>
            </a:avLst>
          </a:prstGeom>
          <a:solidFill>
            <a:schemeClr val="accent5">
              <a:lumMod val="60000"/>
              <a:lumOff val="4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HIGH</a:t>
            </a:r>
          </a:p>
        </p:txBody>
      </p:sp>
      <p:sp>
        <p:nvSpPr>
          <p:cNvPr id="14" name="Arrow: Right 13">
            <a:extLst>
              <a:ext uri="{FF2B5EF4-FFF2-40B4-BE49-F238E27FC236}">
                <a16:creationId xmlns:a16="http://schemas.microsoft.com/office/drawing/2014/main" id="{F9AA9E7F-57D4-36F1-7249-B97FF850213E}"/>
              </a:ext>
            </a:extLst>
          </p:cNvPr>
          <p:cNvSpPr/>
          <p:nvPr/>
        </p:nvSpPr>
        <p:spPr>
          <a:xfrm>
            <a:off x="1209243" y="4336462"/>
            <a:ext cx="4756714" cy="740981"/>
          </a:xfrm>
          <a:prstGeom prst="rightArrow">
            <a:avLst>
              <a:gd name="adj1" fmla="val 79787"/>
              <a:gd name="adj2" fmla="val 23134"/>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LIMITED</a:t>
            </a:r>
          </a:p>
        </p:txBody>
      </p:sp>
      <p:sp>
        <p:nvSpPr>
          <p:cNvPr id="15" name="Arrow: Right 14">
            <a:extLst>
              <a:ext uri="{FF2B5EF4-FFF2-40B4-BE49-F238E27FC236}">
                <a16:creationId xmlns:a16="http://schemas.microsoft.com/office/drawing/2014/main" id="{4726E0ED-E569-0764-9AC7-ACAAE06DA304}"/>
              </a:ext>
            </a:extLst>
          </p:cNvPr>
          <p:cNvSpPr/>
          <p:nvPr/>
        </p:nvSpPr>
        <p:spPr>
          <a:xfrm>
            <a:off x="1209243" y="5093212"/>
            <a:ext cx="4756714" cy="740981"/>
          </a:xfrm>
          <a:prstGeom prst="rightArrow">
            <a:avLst>
              <a:gd name="adj1" fmla="val 79787"/>
              <a:gd name="adj2" fmla="val 23134"/>
            </a:avLst>
          </a:prstGeom>
          <a:solidFill>
            <a:srgbClr val="00B05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MINIMAL/NO</a:t>
            </a:r>
          </a:p>
        </p:txBody>
      </p:sp>
      <p:pic>
        <p:nvPicPr>
          <p:cNvPr id="17" name="Picture 16" descr="A person sitting on a person's lap&#10;&#10;Description automatically generated">
            <a:extLst>
              <a:ext uri="{FF2B5EF4-FFF2-40B4-BE49-F238E27FC236}">
                <a16:creationId xmlns:a16="http://schemas.microsoft.com/office/drawing/2014/main" id="{D00F1373-0A7D-6510-DF3A-21C27B2AA37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226045" y="2924122"/>
            <a:ext cx="5027700" cy="2829543"/>
          </a:xfrm>
          <a:prstGeom prst="rect">
            <a:avLst/>
          </a:prstGeom>
        </p:spPr>
      </p:pic>
      <p:sp>
        <p:nvSpPr>
          <p:cNvPr id="18" name="TextBox 17">
            <a:extLst>
              <a:ext uri="{FF2B5EF4-FFF2-40B4-BE49-F238E27FC236}">
                <a16:creationId xmlns:a16="http://schemas.microsoft.com/office/drawing/2014/main" id="{EB784E86-3B5C-75D0-8A7B-54F89EB15089}"/>
              </a:ext>
            </a:extLst>
          </p:cNvPr>
          <p:cNvSpPr txBox="1"/>
          <p:nvPr/>
        </p:nvSpPr>
        <p:spPr>
          <a:xfrm>
            <a:off x="6226045" y="7534222"/>
            <a:ext cx="4417159" cy="230832"/>
          </a:xfrm>
          <a:prstGeom prst="rect">
            <a:avLst/>
          </a:prstGeom>
          <a:noFill/>
        </p:spPr>
        <p:txBody>
          <a:bodyPr wrap="square" rtlCol="0">
            <a:spAutoFit/>
          </a:bodyPr>
          <a:lstStyle/>
          <a:p>
            <a:r>
              <a:rPr lang="en-GB" sz="900">
                <a:hlinkClick r:id="rId3" tooltip="https://netzpolitik.org/2017/wired-ueber-chinas-social-credit-system-big-data-meets-big-brother/"/>
              </a:rPr>
              <a:t>This Photo</a:t>
            </a:r>
            <a:r>
              <a:rPr lang="en-GB" sz="900"/>
              <a:t> by Unknown Author is licensed under </a:t>
            </a:r>
            <a:r>
              <a:rPr lang="en-GB" sz="900">
                <a:hlinkClick r:id="rId4" tooltip="https://creativecommons.org/licenses/by/3.0/"/>
              </a:rPr>
              <a:t>CC BY</a:t>
            </a:r>
            <a:endParaRPr lang="en-GB" sz="900"/>
          </a:p>
        </p:txBody>
      </p:sp>
    </p:spTree>
    <p:extLst>
      <p:ext uri="{BB962C8B-B14F-4D97-AF65-F5344CB8AC3E}">
        <p14:creationId xmlns:p14="http://schemas.microsoft.com/office/powerpoint/2010/main" val="1018848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94CB96-F9D5-8084-B3B5-B7A133491E45}"/>
              </a:ext>
            </a:extLst>
          </p:cNvPr>
          <p:cNvSpPr>
            <a:spLocks noGrp="1"/>
          </p:cNvSpPr>
          <p:nvPr>
            <p:ph type="title"/>
          </p:nvPr>
        </p:nvSpPr>
        <p:spPr/>
        <p:txBody>
          <a:bodyPr>
            <a:normAutofit fontScale="90000"/>
          </a:bodyPr>
          <a:lstStyle/>
          <a:p>
            <a:pPr algn="l"/>
            <a:r>
              <a:rPr lang="en-GB" dirty="0"/>
              <a:t>GET THE RISK RIGHT</a:t>
            </a:r>
          </a:p>
        </p:txBody>
      </p:sp>
      <p:sp>
        <p:nvSpPr>
          <p:cNvPr id="9" name="Text Placeholder 8">
            <a:extLst>
              <a:ext uri="{FF2B5EF4-FFF2-40B4-BE49-F238E27FC236}">
                <a16:creationId xmlns:a16="http://schemas.microsoft.com/office/drawing/2014/main" id="{994D4EE6-118C-39A1-9D65-5FA258CD1B7A}"/>
              </a:ext>
            </a:extLst>
          </p:cNvPr>
          <p:cNvSpPr>
            <a:spLocks noGrp="1"/>
          </p:cNvSpPr>
          <p:nvPr>
            <p:ph type="body" sz="quarter" idx="16"/>
          </p:nvPr>
        </p:nvSpPr>
        <p:spPr>
          <a:xfrm>
            <a:off x="6195390" y="2206863"/>
            <a:ext cx="4756714" cy="597604"/>
          </a:xfrm>
        </p:spPr>
        <p:txBody>
          <a:bodyPr>
            <a:normAutofit fontScale="92500" lnSpcReduction="10000"/>
          </a:bodyPr>
          <a:lstStyle/>
          <a:p>
            <a:r>
              <a:rPr lang="en-GB" sz="3600" dirty="0"/>
              <a:t>Social scoring</a:t>
            </a:r>
          </a:p>
        </p:txBody>
      </p:sp>
      <p:sp>
        <p:nvSpPr>
          <p:cNvPr id="12" name="Arrow: Right 11">
            <a:extLst>
              <a:ext uri="{FF2B5EF4-FFF2-40B4-BE49-F238E27FC236}">
                <a16:creationId xmlns:a16="http://schemas.microsoft.com/office/drawing/2014/main" id="{06E2C84B-4D44-AC27-A98D-F2897FE30A73}"/>
              </a:ext>
            </a:extLst>
          </p:cNvPr>
          <p:cNvSpPr/>
          <p:nvPr/>
        </p:nvSpPr>
        <p:spPr>
          <a:xfrm>
            <a:off x="1209243" y="2822962"/>
            <a:ext cx="4756714" cy="740981"/>
          </a:xfrm>
          <a:prstGeom prst="rightArrow">
            <a:avLst>
              <a:gd name="adj1" fmla="val 79787"/>
              <a:gd name="adj2" fmla="val 23134"/>
            </a:avLst>
          </a:prstGeom>
          <a:solidFill>
            <a:srgbClr val="C0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bg1"/>
                </a:solidFill>
                <a:latin typeface="+mj-lt"/>
              </a:rPr>
              <a:t>UNACCEPTABLE</a:t>
            </a:r>
          </a:p>
        </p:txBody>
      </p:sp>
      <p:pic>
        <p:nvPicPr>
          <p:cNvPr id="17" name="Picture 16" descr="A person sitting on a person's lap&#10;&#10;Description automatically generated">
            <a:extLst>
              <a:ext uri="{FF2B5EF4-FFF2-40B4-BE49-F238E27FC236}">
                <a16:creationId xmlns:a16="http://schemas.microsoft.com/office/drawing/2014/main" id="{D00F1373-0A7D-6510-DF3A-21C27B2AA37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226045" y="2924122"/>
            <a:ext cx="5027700" cy="2829543"/>
          </a:xfrm>
          <a:prstGeom prst="rect">
            <a:avLst/>
          </a:prstGeom>
        </p:spPr>
      </p:pic>
      <p:sp>
        <p:nvSpPr>
          <p:cNvPr id="18" name="TextBox 17">
            <a:extLst>
              <a:ext uri="{FF2B5EF4-FFF2-40B4-BE49-F238E27FC236}">
                <a16:creationId xmlns:a16="http://schemas.microsoft.com/office/drawing/2014/main" id="{EB784E86-3B5C-75D0-8A7B-54F89EB15089}"/>
              </a:ext>
            </a:extLst>
          </p:cNvPr>
          <p:cNvSpPr txBox="1"/>
          <p:nvPr/>
        </p:nvSpPr>
        <p:spPr>
          <a:xfrm>
            <a:off x="6226045" y="7534222"/>
            <a:ext cx="4417159" cy="230832"/>
          </a:xfrm>
          <a:prstGeom prst="rect">
            <a:avLst/>
          </a:prstGeom>
          <a:noFill/>
        </p:spPr>
        <p:txBody>
          <a:bodyPr wrap="square" rtlCol="0">
            <a:spAutoFit/>
          </a:bodyPr>
          <a:lstStyle/>
          <a:p>
            <a:r>
              <a:rPr lang="en-GB" sz="900">
                <a:hlinkClick r:id="rId3" tooltip="https://netzpolitik.org/2017/wired-ueber-chinas-social-credit-system-big-data-meets-big-brother/"/>
              </a:rPr>
              <a:t>This Photo</a:t>
            </a:r>
            <a:r>
              <a:rPr lang="en-GB" sz="900"/>
              <a:t> by Unknown Author is licensed under </a:t>
            </a:r>
            <a:r>
              <a:rPr lang="en-GB" sz="900">
                <a:hlinkClick r:id="rId4" tooltip="https://creativecommons.org/licenses/by/3.0/"/>
              </a:rPr>
              <a:t>CC BY</a:t>
            </a:r>
            <a:endParaRPr lang="en-GB" sz="900"/>
          </a:p>
        </p:txBody>
      </p:sp>
    </p:spTree>
    <p:extLst>
      <p:ext uri="{BB962C8B-B14F-4D97-AF65-F5344CB8AC3E}">
        <p14:creationId xmlns:p14="http://schemas.microsoft.com/office/powerpoint/2010/main" val="2008440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94CB96-F9D5-8084-B3B5-B7A133491E45}"/>
              </a:ext>
            </a:extLst>
          </p:cNvPr>
          <p:cNvSpPr>
            <a:spLocks noGrp="1"/>
          </p:cNvSpPr>
          <p:nvPr>
            <p:ph type="title"/>
          </p:nvPr>
        </p:nvSpPr>
        <p:spPr/>
        <p:txBody>
          <a:bodyPr>
            <a:normAutofit fontScale="90000"/>
          </a:bodyPr>
          <a:lstStyle/>
          <a:p>
            <a:pPr algn="l"/>
            <a:r>
              <a:rPr lang="en-GB" dirty="0"/>
              <a:t>GET THE RISK RIGHT</a:t>
            </a:r>
          </a:p>
        </p:txBody>
      </p:sp>
      <p:sp>
        <p:nvSpPr>
          <p:cNvPr id="9" name="Text Placeholder 8">
            <a:extLst>
              <a:ext uri="{FF2B5EF4-FFF2-40B4-BE49-F238E27FC236}">
                <a16:creationId xmlns:a16="http://schemas.microsoft.com/office/drawing/2014/main" id="{994D4EE6-118C-39A1-9D65-5FA258CD1B7A}"/>
              </a:ext>
            </a:extLst>
          </p:cNvPr>
          <p:cNvSpPr>
            <a:spLocks noGrp="1"/>
          </p:cNvSpPr>
          <p:nvPr>
            <p:ph type="body" sz="quarter" idx="16"/>
          </p:nvPr>
        </p:nvSpPr>
        <p:spPr>
          <a:xfrm>
            <a:off x="6195390" y="2206863"/>
            <a:ext cx="4756714" cy="597604"/>
          </a:xfrm>
        </p:spPr>
        <p:txBody>
          <a:bodyPr>
            <a:normAutofit fontScale="92500" lnSpcReduction="10000"/>
          </a:bodyPr>
          <a:lstStyle/>
          <a:p>
            <a:r>
              <a:rPr lang="en-GB" sz="3600" dirty="0"/>
              <a:t>Giving legal assistance</a:t>
            </a:r>
          </a:p>
        </p:txBody>
      </p:sp>
      <p:sp>
        <p:nvSpPr>
          <p:cNvPr id="12" name="Arrow: Right 11">
            <a:extLst>
              <a:ext uri="{FF2B5EF4-FFF2-40B4-BE49-F238E27FC236}">
                <a16:creationId xmlns:a16="http://schemas.microsoft.com/office/drawing/2014/main" id="{06E2C84B-4D44-AC27-A98D-F2897FE30A73}"/>
              </a:ext>
            </a:extLst>
          </p:cNvPr>
          <p:cNvSpPr/>
          <p:nvPr/>
        </p:nvSpPr>
        <p:spPr>
          <a:xfrm>
            <a:off x="1209243" y="2822962"/>
            <a:ext cx="4756714" cy="740981"/>
          </a:xfrm>
          <a:prstGeom prst="rightArrow">
            <a:avLst>
              <a:gd name="adj1" fmla="val 79787"/>
              <a:gd name="adj2" fmla="val 23134"/>
            </a:avLst>
          </a:prstGeom>
          <a:solidFill>
            <a:srgbClr val="C0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bg1"/>
                </a:solidFill>
                <a:latin typeface="+mj-lt"/>
              </a:rPr>
              <a:t>UNACCEPTABLE</a:t>
            </a:r>
          </a:p>
        </p:txBody>
      </p:sp>
      <p:sp>
        <p:nvSpPr>
          <p:cNvPr id="13" name="Arrow: Right 12">
            <a:extLst>
              <a:ext uri="{FF2B5EF4-FFF2-40B4-BE49-F238E27FC236}">
                <a16:creationId xmlns:a16="http://schemas.microsoft.com/office/drawing/2014/main" id="{FFEDFBF8-F57E-1195-1C19-BA0E4894939F}"/>
              </a:ext>
            </a:extLst>
          </p:cNvPr>
          <p:cNvSpPr/>
          <p:nvPr/>
        </p:nvSpPr>
        <p:spPr>
          <a:xfrm>
            <a:off x="1209243" y="3579712"/>
            <a:ext cx="4756714" cy="740981"/>
          </a:xfrm>
          <a:prstGeom prst="rightArrow">
            <a:avLst>
              <a:gd name="adj1" fmla="val 79787"/>
              <a:gd name="adj2" fmla="val 23134"/>
            </a:avLst>
          </a:prstGeom>
          <a:solidFill>
            <a:schemeClr val="accent5">
              <a:lumMod val="60000"/>
              <a:lumOff val="4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HIGH</a:t>
            </a:r>
          </a:p>
        </p:txBody>
      </p:sp>
      <p:sp>
        <p:nvSpPr>
          <p:cNvPr id="14" name="Arrow: Right 13">
            <a:extLst>
              <a:ext uri="{FF2B5EF4-FFF2-40B4-BE49-F238E27FC236}">
                <a16:creationId xmlns:a16="http://schemas.microsoft.com/office/drawing/2014/main" id="{F9AA9E7F-57D4-36F1-7249-B97FF850213E}"/>
              </a:ext>
            </a:extLst>
          </p:cNvPr>
          <p:cNvSpPr/>
          <p:nvPr/>
        </p:nvSpPr>
        <p:spPr>
          <a:xfrm>
            <a:off x="1209243" y="4336462"/>
            <a:ext cx="4756714" cy="740981"/>
          </a:xfrm>
          <a:prstGeom prst="rightArrow">
            <a:avLst>
              <a:gd name="adj1" fmla="val 79787"/>
              <a:gd name="adj2" fmla="val 23134"/>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LIMITED</a:t>
            </a:r>
          </a:p>
        </p:txBody>
      </p:sp>
      <p:sp>
        <p:nvSpPr>
          <p:cNvPr id="15" name="Arrow: Right 14">
            <a:extLst>
              <a:ext uri="{FF2B5EF4-FFF2-40B4-BE49-F238E27FC236}">
                <a16:creationId xmlns:a16="http://schemas.microsoft.com/office/drawing/2014/main" id="{4726E0ED-E569-0764-9AC7-ACAAE06DA304}"/>
              </a:ext>
            </a:extLst>
          </p:cNvPr>
          <p:cNvSpPr/>
          <p:nvPr/>
        </p:nvSpPr>
        <p:spPr>
          <a:xfrm>
            <a:off x="1209243" y="5093212"/>
            <a:ext cx="4756714" cy="740981"/>
          </a:xfrm>
          <a:prstGeom prst="rightArrow">
            <a:avLst>
              <a:gd name="adj1" fmla="val 79787"/>
              <a:gd name="adj2" fmla="val 23134"/>
            </a:avLst>
          </a:prstGeom>
          <a:solidFill>
            <a:srgbClr val="00B05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MINIMAL/NO</a:t>
            </a:r>
          </a:p>
        </p:txBody>
      </p:sp>
      <p:pic>
        <p:nvPicPr>
          <p:cNvPr id="17" name="Picture 16">
            <a:extLst>
              <a:ext uri="{FF2B5EF4-FFF2-40B4-BE49-F238E27FC236}">
                <a16:creationId xmlns:a16="http://schemas.microsoft.com/office/drawing/2014/main" id="{D00F1373-0A7D-6510-DF3A-21C27B2AA37F}"/>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6267826" y="2924122"/>
            <a:ext cx="4254951" cy="2829543"/>
          </a:xfrm>
          <a:prstGeom prst="rect">
            <a:avLst/>
          </a:prstGeom>
        </p:spPr>
      </p:pic>
      <p:sp>
        <p:nvSpPr>
          <p:cNvPr id="18" name="TextBox 17">
            <a:extLst>
              <a:ext uri="{FF2B5EF4-FFF2-40B4-BE49-F238E27FC236}">
                <a16:creationId xmlns:a16="http://schemas.microsoft.com/office/drawing/2014/main" id="{EB784E86-3B5C-75D0-8A7B-54F89EB15089}"/>
              </a:ext>
            </a:extLst>
          </p:cNvPr>
          <p:cNvSpPr txBox="1"/>
          <p:nvPr/>
        </p:nvSpPr>
        <p:spPr>
          <a:xfrm>
            <a:off x="6612419" y="5753665"/>
            <a:ext cx="4254951" cy="230832"/>
          </a:xfrm>
          <a:prstGeom prst="rect">
            <a:avLst/>
          </a:prstGeom>
          <a:noFill/>
        </p:spPr>
        <p:txBody>
          <a:bodyPr wrap="square" rtlCol="0">
            <a:spAutoFit/>
          </a:bodyPr>
          <a:lstStyle/>
          <a:p>
            <a:r>
              <a:rPr lang="en-GB" sz="900">
                <a:hlinkClick r:id="rId3" tooltip="https://technofaq.org/posts/2020/06/ai-and-trust-ai-transparency-conflicts-with-privacy-right/"/>
              </a:rPr>
              <a:t>This Photo</a:t>
            </a:r>
            <a:r>
              <a:rPr lang="en-GB" sz="900"/>
              <a:t> by Unknown Author is licensed under </a:t>
            </a:r>
            <a:r>
              <a:rPr lang="en-GB" sz="900">
                <a:hlinkClick r:id="rId4" tooltip="https://creativecommons.org/licenses/by-nc-sa/3.0/"/>
              </a:rPr>
              <a:t>CC BY-SA-NC</a:t>
            </a:r>
            <a:endParaRPr lang="en-GB" sz="900"/>
          </a:p>
        </p:txBody>
      </p:sp>
    </p:spTree>
    <p:extLst>
      <p:ext uri="{BB962C8B-B14F-4D97-AF65-F5344CB8AC3E}">
        <p14:creationId xmlns:p14="http://schemas.microsoft.com/office/powerpoint/2010/main" val="78835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94CB96-F9D5-8084-B3B5-B7A133491E45}"/>
              </a:ext>
            </a:extLst>
          </p:cNvPr>
          <p:cNvSpPr>
            <a:spLocks noGrp="1"/>
          </p:cNvSpPr>
          <p:nvPr>
            <p:ph type="title"/>
          </p:nvPr>
        </p:nvSpPr>
        <p:spPr/>
        <p:txBody>
          <a:bodyPr>
            <a:normAutofit fontScale="90000"/>
          </a:bodyPr>
          <a:lstStyle/>
          <a:p>
            <a:pPr algn="l"/>
            <a:r>
              <a:rPr lang="en-GB" dirty="0"/>
              <a:t>GET THE RISK RIGHT</a:t>
            </a:r>
          </a:p>
        </p:txBody>
      </p:sp>
      <p:sp>
        <p:nvSpPr>
          <p:cNvPr id="9" name="Text Placeholder 8">
            <a:extLst>
              <a:ext uri="{FF2B5EF4-FFF2-40B4-BE49-F238E27FC236}">
                <a16:creationId xmlns:a16="http://schemas.microsoft.com/office/drawing/2014/main" id="{994D4EE6-118C-39A1-9D65-5FA258CD1B7A}"/>
              </a:ext>
            </a:extLst>
          </p:cNvPr>
          <p:cNvSpPr>
            <a:spLocks noGrp="1"/>
          </p:cNvSpPr>
          <p:nvPr>
            <p:ph type="body" sz="quarter" idx="16"/>
          </p:nvPr>
        </p:nvSpPr>
        <p:spPr>
          <a:xfrm>
            <a:off x="6195390" y="2206863"/>
            <a:ext cx="4756714" cy="597604"/>
          </a:xfrm>
        </p:spPr>
        <p:txBody>
          <a:bodyPr>
            <a:normAutofit fontScale="92500" lnSpcReduction="10000"/>
          </a:bodyPr>
          <a:lstStyle/>
          <a:p>
            <a:r>
              <a:rPr lang="en-GB" sz="3600" dirty="0"/>
              <a:t>Giving legal assistance</a:t>
            </a:r>
          </a:p>
        </p:txBody>
      </p:sp>
      <p:sp>
        <p:nvSpPr>
          <p:cNvPr id="13" name="Arrow: Right 12">
            <a:extLst>
              <a:ext uri="{FF2B5EF4-FFF2-40B4-BE49-F238E27FC236}">
                <a16:creationId xmlns:a16="http://schemas.microsoft.com/office/drawing/2014/main" id="{FFEDFBF8-F57E-1195-1C19-BA0E4894939F}"/>
              </a:ext>
            </a:extLst>
          </p:cNvPr>
          <p:cNvSpPr/>
          <p:nvPr/>
        </p:nvSpPr>
        <p:spPr>
          <a:xfrm>
            <a:off x="1209243" y="3579712"/>
            <a:ext cx="4756714" cy="740981"/>
          </a:xfrm>
          <a:prstGeom prst="rightArrow">
            <a:avLst>
              <a:gd name="adj1" fmla="val 79787"/>
              <a:gd name="adj2" fmla="val 23134"/>
            </a:avLst>
          </a:prstGeom>
          <a:solidFill>
            <a:schemeClr val="accent5">
              <a:lumMod val="60000"/>
              <a:lumOff val="4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HIGH</a:t>
            </a:r>
          </a:p>
        </p:txBody>
      </p:sp>
      <p:pic>
        <p:nvPicPr>
          <p:cNvPr id="17" name="Picture 16">
            <a:extLst>
              <a:ext uri="{FF2B5EF4-FFF2-40B4-BE49-F238E27FC236}">
                <a16:creationId xmlns:a16="http://schemas.microsoft.com/office/drawing/2014/main" id="{D00F1373-0A7D-6510-DF3A-21C27B2AA37F}"/>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6267826" y="2924122"/>
            <a:ext cx="4254951" cy="2829543"/>
          </a:xfrm>
          <a:prstGeom prst="rect">
            <a:avLst/>
          </a:prstGeom>
        </p:spPr>
      </p:pic>
      <p:sp>
        <p:nvSpPr>
          <p:cNvPr id="18" name="TextBox 17">
            <a:extLst>
              <a:ext uri="{FF2B5EF4-FFF2-40B4-BE49-F238E27FC236}">
                <a16:creationId xmlns:a16="http://schemas.microsoft.com/office/drawing/2014/main" id="{EB784E86-3B5C-75D0-8A7B-54F89EB15089}"/>
              </a:ext>
            </a:extLst>
          </p:cNvPr>
          <p:cNvSpPr txBox="1"/>
          <p:nvPr/>
        </p:nvSpPr>
        <p:spPr>
          <a:xfrm>
            <a:off x="6612419" y="5753665"/>
            <a:ext cx="4254951" cy="230832"/>
          </a:xfrm>
          <a:prstGeom prst="rect">
            <a:avLst/>
          </a:prstGeom>
          <a:noFill/>
        </p:spPr>
        <p:txBody>
          <a:bodyPr wrap="square" rtlCol="0">
            <a:spAutoFit/>
          </a:bodyPr>
          <a:lstStyle/>
          <a:p>
            <a:r>
              <a:rPr lang="en-GB" sz="900">
                <a:hlinkClick r:id="rId3" tooltip="https://technofaq.org/posts/2020/06/ai-and-trust-ai-transparency-conflicts-with-privacy-right/"/>
              </a:rPr>
              <a:t>This Photo</a:t>
            </a:r>
            <a:r>
              <a:rPr lang="en-GB" sz="900"/>
              <a:t> by Unknown Author is licensed under </a:t>
            </a:r>
            <a:r>
              <a:rPr lang="en-GB" sz="900">
                <a:hlinkClick r:id="rId4" tooltip="https://creativecommons.org/licenses/by-nc-sa/3.0/"/>
              </a:rPr>
              <a:t>CC BY-SA-NC</a:t>
            </a:r>
            <a:endParaRPr lang="en-GB" sz="900"/>
          </a:p>
        </p:txBody>
      </p:sp>
    </p:spTree>
    <p:extLst>
      <p:ext uri="{BB962C8B-B14F-4D97-AF65-F5344CB8AC3E}">
        <p14:creationId xmlns:p14="http://schemas.microsoft.com/office/powerpoint/2010/main" val="2474283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94CB96-F9D5-8084-B3B5-B7A133491E45}"/>
              </a:ext>
            </a:extLst>
          </p:cNvPr>
          <p:cNvSpPr>
            <a:spLocks noGrp="1"/>
          </p:cNvSpPr>
          <p:nvPr>
            <p:ph type="title"/>
          </p:nvPr>
        </p:nvSpPr>
        <p:spPr/>
        <p:txBody>
          <a:bodyPr>
            <a:normAutofit fontScale="90000"/>
          </a:bodyPr>
          <a:lstStyle/>
          <a:p>
            <a:pPr algn="l"/>
            <a:r>
              <a:rPr lang="en-GB" dirty="0"/>
              <a:t>GET THE RISK RIGHT</a:t>
            </a:r>
          </a:p>
        </p:txBody>
      </p:sp>
      <p:sp>
        <p:nvSpPr>
          <p:cNvPr id="9" name="Text Placeholder 8">
            <a:extLst>
              <a:ext uri="{FF2B5EF4-FFF2-40B4-BE49-F238E27FC236}">
                <a16:creationId xmlns:a16="http://schemas.microsoft.com/office/drawing/2014/main" id="{994D4EE6-118C-39A1-9D65-5FA258CD1B7A}"/>
              </a:ext>
            </a:extLst>
          </p:cNvPr>
          <p:cNvSpPr>
            <a:spLocks noGrp="1"/>
          </p:cNvSpPr>
          <p:nvPr>
            <p:ph type="body" sz="quarter" idx="16"/>
          </p:nvPr>
        </p:nvSpPr>
        <p:spPr>
          <a:xfrm>
            <a:off x="6195390" y="2206863"/>
            <a:ext cx="4756714" cy="597604"/>
          </a:xfrm>
        </p:spPr>
        <p:txBody>
          <a:bodyPr>
            <a:normAutofit fontScale="92500" lnSpcReduction="10000"/>
          </a:bodyPr>
          <a:lstStyle/>
          <a:p>
            <a:r>
              <a:rPr lang="en-GB" sz="3600" dirty="0"/>
              <a:t>Biometric recognition</a:t>
            </a:r>
          </a:p>
        </p:txBody>
      </p:sp>
      <p:sp>
        <p:nvSpPr>
          <p:cNvPr id="12" name="Arrow: Right 11">
            <a:extLst>
              <a:ext uri="{FF2B5EF4-FFF2-40B4-BE49-F238E27FC236}">
                <a16:creationId xmlns:a16="http://schemas.microsoft.com/office/drawing/2014/main" id="{06E2C84B-4D44-AC27-A98D-F2897FE30A73}"/>
              </a:ext>
            </a:extLst>
          </p:cNvPr>
          <p:cNvSpPr/>
          <p:nvPr/>
        </p:nvSpPr>
        <p:spPr>
          <a:xfrm>
            <a:off x="1209243" y="2822962"/>
            <a:ext cx="4756714" cy="740981"/>
          </a:xfrm>
          <a:prstGeom prst="rightArrow">
            <a:avLst>
              <a:gd name="adj1" fmla="val 79787"/>
              <a:gd name="adj2" fmla="val 23134"/>
            </a:avLst>
          </a:prstGeom>
          <a:solidFill>
            <a:srgbClr val="C0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bg1"/>
                </a:solidFill>
                <a:latin typeface="+mj-lt"/>
              </a:rPr>
              <a:t>UNACCEPTABLE</a:t>
            </a:r>
          </a:p>
        </p:txBody>
      </p:sp>
      <p:sp>
        <p:nvSpPr>
          <p:cNvPr id="13" name="Arrow: Right 12">
            <a:extLst>
              <a:ext uri="{FF2B5EF4-FFF2-40B4-BE49-F238E27FC236}">
                <a16:creationId xmlns:a16="http://schemas.microsoft.com/office/drawing/2014/main" id="{FFEDFBF8-F57E-1195-1C19-BA0E4894939F}"/>
              </a:ext>
            </a:extLst>
          </p:cNvPr>
          <p:cNvSpPr/>
          <p:nvPr/>
        </p:nvSpPr>
        <p:spPr>
          <a:xfrm>
            <a:off x="1209243" y="3579712"/>
            <a:ext cx="4756714" cy="740981"/>
          </a:xfrm>
          <a:prstGeom prst="rightArrow">
            <a:avLst>
              <a:gd name="adj1" fmla="val 79787"/>
              <a:gd name="adj2" fmla="val 23134"/>
            </a:avLst>
          </a:prstGeom>
          <a:solidFill>
            <a:schemeClr val="accent5">
              <a:lumMod val="60000"/>
              <a:lumOff val="4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HIGH</a:t>
            </a:r>
          </a:p>
        </p:txBody>
      </p:sp>
      <p:sp>
        <p:nvSpPr>
          <p:cNvPr id="14" name="Arrow: Right 13">
            <a:extLst>
              <a:ext uri="{FF2B5EF4-FFF2-40B4-BE49-F238E27FC236}">
                <a16:creationId xmlns:a16="http://schemas.microsoft.com/office/drawing/2014/main" id="{F9AA9E7F-57D4-36F1-7249-B97FF850213E}"/>
              </a:ext>
            </a:extLst>
          </p:cNvPr>
          <p:cNvSpPr/>
          <p:nvPr/>
        </p:nvSpPr>
        <p:spPr>
          <a:xfrm>
            <a:off x="1209243" y="4336462"/>
            <a:ext cx="4756714" cy="740981"/>
          </a:xfrm>
          <a:prstGeom prst="rightArrow">
            <a:avLst>
              <a:gd name="adj1" fmla="val 79787"/>
              <a:gd name="adj2" fmla="val 23134"/>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LIMITED</a:t>
            </a:r>
          </a:p>
        </p:txBody>
      </p:sp>
      <p:sp>
        <p:nvSpPr>
          <p:cNvPr id="15" name="Arrow: Right 14">
            <a:extLst>
              <a:ext uri="{FF2B5EF4-FFF2-40B4-BE49-F238E27FC236}">
                <a16:creationId xmlns:a16="http://schemas.microsoft.com/office/drawing/2014/main" id="{4726E0ED-E569-0764-9AC7-ACAAE06DA304}"/>
              </a:ext>
            </a:extLst>
          </p:cNvPr>
          <p:cNvSpPr/>
          <p:nvPr/>
        </p:nvSpPr>
        <p:spPr>
          <a:xfrm>
            <a:off x="1209243" y="5093212"/>
            <a:ext cx="4756714" cy="740981"/>
          </a:xfrm>
          <a:prstGeom prst="rightArrow">
            <a:avLst>
              <a:gd name="adj1" fmla="val 79787"/>
              <a:gd name="adj2" fmla="val 23134"/>
            </a:avLst>
          </a:prstGeom>
          <a:solidFill>
            <a:srgbClr val="00B05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MINIMAL/NO</a:t>
            </a:r>
          </a:p>
        </p:txBody>
      </p:sp>
      <p:pic>
        <p:nvPicPr>
          <p:cNvPr id="2" name="Picture 1">
            <a:extLst>
              <a:ext uri="{FF2B5EF4-FFF2-40B4-BE49-F238E27FC236}">
                <a16:creationId xmlns:a16="http://schemas.microsoft.com/office/drawing/2014/main" id="{2C152EC1-37A2-5E9F-6659-413318A03482}"/>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195390" y="2822962"/>
            <a:ext cx="4787368" cy="3011231"/>
          </a:xfrm>
          <a:prstGeom prst="rect">
            <a:avLst/>
          </a:prstGeom>
        </p:spPr>
      </p:pic>
    </p:spTree>
    <p:extLst>
      <p:ext uri="{BB962C8B-B14F-4D97-AF65-F5344CB8AC3E}">
        <p14:creationId xmlns:p14="http://schemas.microsoft.com/office/powerpoint/2010/main" val="599481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94CB96-F9D5-8084-B3B5-B7A133491E45}"/>
              </a:ext>
            </a:extLst>
          </p:cNvPr>
          <p:cNvSpPr>
            <a:spLocks noGrp="1"/>
          </p:cNvSpPr>
          <p:nvPr>
            <p:ph type="title"/>
          </p:nvPr>
        </p:nvSpPr>
        <p:spPr/>
        <p:txBody>
          <a:bodyPr>
            <a:normAutofit fontScale="90000"/>
          </a:bodyPr>
          <a:lstStyle/>
          <a:p>
            <a:pPr algn="l"/>
            <a:r>
              <a:rPr lang="en-GB" dirty="0"/>
              <a:t>GET THE RISK RIGHT</a:t>
            </a:r>
          </a:p>
        </p:txBody>
      </p:sp>
      <p:sp>
        <p:nvSpPr>
          <p:cNvPr id="9" name="Text Placeholder 8">
            <a:extLst>
              <a:ext uri="{FF2B5EF4-FFF2-40B4-BE49-F238E27FC236}">
                <a16:creationId xmlns:a16="http://schemas.microsoft.com/office/drawing/2014/main" id="{994D4EE6-118C-39A1-9D65-5FA258CD1B7A}"/>
              </a:ext>
            </a:extLst>
          </p:cNvPr>
          <p:cNvSpPr>
            <a:spLocks noGrp="1"/>
          </p:cNvSpPr>
          <p:nvPr>
            <p:ph type="body" sz="quarter" idx="16"/>
          </p:nvPr>
        </p:nvSpPr>
        <p:spPr>
          <a:xfrm>
            <a:off x="6195390" y="2206863"/>
            <a:ext cx="4756714" cy="597604"/>
          </a:xfrm>
        </p:spPr>
        <p:txBody>
          <a:bodyPr>
            <a:normAutofit fontScale="92500" lnSpcReduction="10000"/>
          </a:bodyPr>
          <a:lstStyle/>
          <a:p>
            <a:r>
              <a:rPr lang="en-GB" sz="3600" dirty="0"/>
              <a:t>Biometric recognition</a:t>
            </a:r>
          </a:p>
        </p:txBody>
      </p:sp>
      <p:sp>
        <p:nvSpPr>
          <p:cNvPr id="12" name="Arrow: Right 11">
            <a:extLst>
              <a:ext uri="{FF2B5EF4-FFF2-40B4-BE49-F238E27FC236}">
                <a16:creationId xmlns:a16="http://schemas.microsoft.com/office/drawing/2014/main" id="{06E2C84B-4D44-AC27-A98D-F2897FE30A73}"/>
              </a:ext>
            </a:extLst>
          </p:cNvPr>
          <p:cNvSpPr/>
          <p:nvPr/>
        </p:nvSpPr>
        <p:spPr>
          <a:xfrm>
            <a:off x="1209243" y="2822962"/>
            <a:ext cx="4756714" cy="740981"/>
          </a:xfrm>
          <a:prstGeom prst="rightArrow">
            <a:avLst>
              <a:gd name="adj1" fmla="val 79787"/>
              <a:gd name="adj2" fmla="val 23134"/>
            </a:avLst>
          </a:prstGeom>
          <a:solidFill>
            <a:srgbClr val="C0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bg1"/>
                </a:solidFill>
                <a:latin typeface="+mj-lt"/>
              </a:rPr>
              <a:t>UNACCEPTABLE</a:t>
            </a:r>
          </a:p>
        </p:txBody>
      </p:sp>
      <p:sp>
        <p:nvSpPr>
          <p:cNvPr id="13" name="Arrow: Right 12">
            <a:extLst>
              <a:ext uri="{FF2B5EF4-FFF2-40B4-BE49-F238E27FC236}">
                <a16:creationId xmlns:a16="http://schemas.microsoft.com/office/drawing/2014/main" id="{FFEDFBF8-F57E-1195-1C19-BA0E4894939F}"/>
              </a:ext>
            </a:extLst>
          </p:cNvPr>
          <p:cNvSpPr/>
          <p:nvPr/>
        </p:nvSpPr>
        <p:spPr>
          <a:xfrm>
            <a:off x="1209243" y="3579712"/>
            <a:ext cx="4756714" cy="740981"/>
          </a:xfrm>
          <a:prstGeom prst="rightArrow">
            <a:avLst>
              <a:gd name="adj1" fmla="val 79787"/>
              <a:gd name="adj2" fmla="val 23134"/>
            </a:avLst>
          </a:prstGeom>
          <a:solidFill>
            <a:schemeClr val="accent5">
              <a:lumMod val="60000"/>
              <a:lumOff val="4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HIGH</a:t>
            </a:r>
          </a:p>
        </p:txBody>
      </p:sp>
      <p:sp>
        <p:nvSpPr>
          <p:cNvPr id="14" name="Arrow: Right 13">
            <a:extLst>
              <a:ext uri="{FF2B5EF4-FFF2-40B4-BE49-F238E27FC236}">
                <a16:creationId xmlns:a16="http://schemas.microsoft.com/office/drawing/2014/main" id="{F9AA9E7F-57D4-36F1-7249-B97FF850213E}"/>
              </a:ext>
            </a:extLst>
          </p:cNvPr>
          <p:cNvSpPr/>
          <p:nvPr/>
        </p:nvSpPr>
        <p:spPr>
          <a:xfrm>
            <a:off x="1209243" y="4336462"/>
            <a:ext cx="4756714" cy="740981"/>
          </a:xfrm>
          <a:prstGeom prst="rightArrow">
            <a:avLst>
              <a:gd name="adj1" fmla="val 79787"/>
              <a:gd name="adj2" fmla="val 23134"/>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LIMITED</a:t>
            </a:r>
          </a:p>
        </p:txBody>
      </p:sp>
      <p:pic>
        <p:nvPicPr>
          <p:cNvPr id="2" name="Picture 1">
            <a:extLst>
              <a:ext uri="{FF2B5EF4-FFF2-40B4-BE49-F238E27FC236}">
                <a16:creationId xmlns:a16="http://schemas.microsoft.com/office/drawing/2014/main" id="{2C152EC1-37A2-5E9F-6659-413318A03482}"/>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195390" y="2822962"/>
            <a:ext cx="4787368" cy="3011231"/>
          </a:xfrm>
          <a:prstGeom prst="rect">
            <a:avLst/>
          </a:prstGeom>
        </p:spPr>
      </p:pic>
    </p:spTree>
    <p:extLst>
      <p:ext uri="{BB962C8B-B14F-4D97-AF65-F5344CB8AC3E}">
        <p14:creationId xmlns:p14="http://schemas.microsoft.com/office/powerpoint/2010/main" val="114399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1A92B-2D0E-7EA3-ABC5-5ADF243C3FD3}"/>
              </a:ext>
            </a:extLst>
          </p:cNvPr>
          <p:cNvSpPr>
            <a:spLocks noGrp="1"/>
          </p:cNvSpPr>
          <p:nvPr>
            <p:ph type="title"/>
          </p:nvPr>
        </p:nvSpPr>
        <p:spPr/>
        <p:txBody>
          <a:bodyPr/>
          <a:lstStyle/>
          <a:p>
            <a:r>
              <a:rPr lang="en-GB" dirty="0"/>
              <a:t>PRESENTERS</a:t>
            </a:r>
          </a:p>
        </p:txBody>
      </p:sp>
      <p:sp>
        <p:nvSpPr>
          <p:cNvPr id="7" name="Rectangle 6">
            <a:extLst>
              <a:ext uri="{FF2B5EF4-FFF2-40B4-BE49-F238E27FC236}">
                <a16:creationId xmlns:a16="http://schemas.microsoft.com/office/drawing/2014/main" id="{2B31BC6C-6AE1-C3DB-2386-739DEF607307}"/>
              </a:ext>
            </a:extLst>
          </p:cNvPr>
          <p:cNvSpPr/>
          <p:nvPr/>
        </p:nvSpPr>
        <p:spPr>
          <a:xfrm>
            <a:off x="4864100" y="1344706"/>
            <a:ext cx="1886324" cy="4661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D35E97E-6D27-7955-6CEF-A932889007EC}"/>
              </a:ext>
            </a:extLst>
          </p:cNvPr>
          <p:cNvSpPr/>
          <p:nvPr/>
        </p:nvSpPr>
        <p:spPr>
          <a:xfrm>
            <a:off x="4864100" y="3195917"/>
            <a:ext cx="3033806" cy="4661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
            <a:extLst>
              <a:ext uri="{FF2B5EF4-FFF2-40B4-BE49-F238E27FC236}">
                <a16:creationId xmlns:a16="http://schemas.microsoft.com/office/drawing/2014/main" id="{77B9129D-7D41-5DD7-8315-1AF8B492CBB9}"/>
              </a:ext>
            </a:extLst>
          </p:cNvPr>
          <p:cNvSpPr>
            <a:spLocks noGrp="1" noChangeArrowheads="1"/>
          </p:cNvSpPr>
          <p:nvPr>
            <p:ph type="body" sz="quarter" idx="15"/>
          </p:nvPr>
        </p:nvSpPr>
        <p:spPr bwMode="auto">
          <a:xfrm>
            <a:off x="4864100" y="1265396"/>
            <a:ext cx="6795636" cy="467820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1" u="none" strike="noStrike" cap="none" normalizeH="0" baseline="0" dirty="0">
                <a:ln>
                  <a:noFill/>
                </a:ln>
                <a:solidFill>
                  <a:srgbClr val="222222"/>
                </a:solidFill>
                <a:effectLst/>
                <a:latin typeface="+mj-lt"/>
                <a:cs typeface="Arial" panose="020B0604020202020204" pitchFamily="34" charset="0"/>
              </a:rPr>
              <a:t>ANNA </a:t>
            </a:r>
            <a:r>
              <a:rPr kumimoji="0" lang="en-GB" altLang="en-US" sz="3200" b="0" i="1" u="none" strike="noStrike" cap="none" normalizeH="0" baseline="0" dirty="0" err="1">
                <a:ln>
                  <a:noFill/>
                </a:ln>
                <a:solidFill>
                  <a:srgbClr val="222222"/>
                </a:solidFill>
                <a:effectLst/>
                <a:latin typeface="+mj-lt"/>
                <a:cs typeface="Arial" panose="020B0604020202020204" pitchFamily="34" charset="0"/>
              </a:rPr>
              <a:t>HUTH</a:t>
            </a:r>
            <a:endParaRPr kumimoji="0" lang="en-GB" altLang="en-US" sz="3200" b="0" i="1"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u="none" strike="noStrike" cap="none" normalizeH="0" baseline="0" dirty="0">
                <a:ln>
                  <a:noFill/>
                </a:ln>
                <a:solidFill>
                  <a:srgbClr val="222222"/>
                </a:solidFill>
                <a:effectLst/>
                <a:latin typeface="+mn-lt"/>
                <a:cs typeface="Arial" panose="020B0604020202020204" pitchFamily="34" charset="0"/>
              </a:rPr>
              <a:t>Project Leader on Youth and Culture</a:t>
            </a:r>
            <a:endParaRPr kumimoji="0" lang="en-GB" altLang="en-US" sz="1800" b="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222222"/>
                </a:solidFill>
                <a:effectLst/>
                <a:latin typeface="+mn-lt"/>
                <a:cs typeface="Arial" panose="020B0604020202020204" pitchFamily="34" charset="0"/>
              </a:rPr>
              <a:t>European Parliament Liaison Office in the UK</a:t>
            </a:r>
            <a:endParaRPr kumimoji="0" lang="en-GB"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222222"/>
                </a:solidFill>
                <a:effectLst/>
                <a:latin typeface="+mn-lt"/>
                <a:cs typeface="Arial" panose="020B0604020202020204" pitchFamily="34" charset="0"/>
              </a:rPr>
              <a:t>Contact: </a:t>
            </a:r>
            <a:r>
              <a:rPr kumimoji="0" lang="en-GB" altLang="en-US" sz="1800" b="0" i="0" u="none" strike="noStrike" cap="none" normalizeH="0" baseline="0" dirty="0">
                <a:ln>
                  <a:noFill/>
                </a:ln>
                <a:solidFill>
                  <a:srgbClr val="1155CC"/>
                </a:solidFill>
                <a:effectLst/>
                <a:latin typeface="+mn-lt"/>
                <a:cs typeface="Arial" panose="020B0604020202020204" pitchFamily="34" charset="0"/>
                <a:hlinkClick r:id="rId2"/>
              </a:rPr>
              <a:t>ana-maria.huth@europarl.europa.eu</a:t>
            </a:r>
            <a:endParaRPr kumimoji="0" lang="en-GB"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222222"/>
                </a:solidFill>
                <a:effectLst/>
                <a:latin typeface="+mn-l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mn-lt"/>
            </a:endParaRPr>
          </a:p>
          <a:p>
            <a:pPr marL="0" indent="0">
              <a:lnSpc>
                <a:spcPct val="100000"/>
              </a:lnSpc>
              <a:buNone/>
            </a:pPr>
            <a:r>
              <a:rPr lang="en-GB" altLang="en-US" sz="3200" i="1" dirty="0">
                <a:solidFill>
                  <a:srgbClr val="222222"/>
                </a:solidFill>
                <a:latin typeface="+mj-lt"/>
                <a:cs typeface="Arial" panose="020B0604020202020204" pitchFamily="34" charset="0"/>
              </a:rPr>
              <a:t>ASHER JACOBSBERG</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222222"/>
                </a:solidFill>
                <a:effectLst/>
                <a:latin typeface="+mn-lt"/>
                <a:cs typeface="Arial" panose="020B0604020202020204" pitchFamily="34" charset="0"/>
              </a:rPr>
              <a:t>Director, Involver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222222"/>
                </a:solidFill>
                <a:effectLst/>
                <a:latin typeface="+mn-lt"/>
                <a:cs typeface="Arial" panose="020B0604020202020204" pitchFamily="34" charset="0"/>
              </a:rPr>
              <a:t>Contractor, European </a:t>
            </a:r>
            <a:r>
              <a:rPr kumimoji="0" lang="en-GB" altLang="en-US" sz="1800" b="0" i="0" u="none" strike="noStrike" cap="none" normalizeH="0" baseline="0" dirty="0">
                <a:ln>
                  <a:noFill/>
                </a:ln>
                <a:solidFill>
                  <a:srgbClr val="222222"/>
                </a:solidFill>
                <a:effectLst/>
                <a:latin typeface="+mn-lt"/>
                <a:cs typeface="Arial" panose="020B0604020202020204" pitchFamily="34" charset="0"/>
              </a:rPr>
              <a:t>Parliament Liaison Office in the UK</a:t>
            </a:r>
            <a:endParaRPr kumimoji="0" lang="en-GB"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222222"/>
                </a:solidFill>
                <a:effectLst/>
                <a:latin typeface="+mn-lt"/>
                <a:cs typeface="Arial" panose="020B0604020202020204" pitchFamily="34" charset="0"/>
              </a:rPr>
              <a:t>Contact: </a:t>
            </a:r>
            <a:r>
              <a:rPr kumimoji="0" lang="en-GB" altLang="en-US" sz="1800" b="0" i="0" u="none" strike="noStrike" cap="none" normalizeH="0" baseline="0" dirty="0">
                <a:ln>
                  <a:noFill/>
                </a:ln>
                <a:solidFill>
                  <a:srgbClr val="1155CC"/>
                </a:solidFill>
                <a:effectLst/>
                <a:latin typeface="+mn-lt"/>
                <a:cs typeface="Arial" panose="020B0604020202020204" pitchFamily="34" charset="0"/>
                <a:hlinkClick r:id="rId3"/>
              </a:rPr>
              <a:t>asher@involver.org.uk</a:t>
            </a:r>
            <a:endParaRPr kumimoji="0" lang="en-GB"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1F497D"/>
                </a:solidFill>
                <a:effectLst/>
                <a:latin typeface="+mn-l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800" dirty="0">
              <a:solidFill>
                <a:srgbClr val="1F497D"/>
              </a:solidFill>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222222"/>
                </a:solidFill>
                <a:effectLst/>
                <a:latin typeface="+mn-lt"/>
                <a:cs typeface="Arial" panose="020B0604020202020204" pitchFamily="34" charset="0"/>
              </a:rPr>
              <a:t>More information about the youth offer of the European Parliament Liaison Office in the UK: </a:t>
            </a:r>
            <a:r>
              <a:rPr kumimoji="0" lang="en-GB" altLang="en-US" sz="1800" b="0" i="0" u="none" strike="noStrike" cap="none" normalizeH="0" baseline="0" dirty="0">
                <a:ln>
                  <a:noFill/>
                </a:ln>
                <a:solidFill>
                  <a:srgbClr val="1155CC"/>
                </a:solidFill>
                <a:effectLst/>
                <a:latin typeface="+mn-lt"/>
                <a:cs typeface="Arial" panose="020B0604020202020204" pitchFamily="34" charset="0"/>
                <a:hlinkClick r:id="rId4"/>
              </a:rPr>
              <a:t>europarl.org.uk</a:t>
            </a:r>
            <a:endParaRPr kumimoji="0" lang="en-GB" altLang="en-US" sz="1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476963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94CB96-F9D5-8084-B3B5-B7A133491E45}"/>
              </a:ext>
            </a:extLst>
          </p:cNvPr>
          <p:cNvSpPr>
            <a:spLocks noGrp="1"/>
          </p:cNvSpPr>
          <p:nvPr>
            <p:ph type="title"/>
          </p:nvPr>
        </p:nvSpPr>
        <p:spPr/>
        <p:txBody>
          <a:bodyPr>
            <a:normAutofit fontScale="90000"/>
          </a:bodyPr>
          <a:lstStyle/>
          <a:p>
            <a:pPr algn="l"/>
            <a:r>
              <a:rPr lang="en-GB" dirty="0"/>
              <a:t>GET THE RISK RIGHT</a:t>
            </a:r>
          </a:p>
        </p:txBody>
      </p:sp>
      <p:sp>
        <p:nvSpPr>
          <p:cNvPr id="9" name="Text Placeholder 8">
            <a:extLst>
              <a:ext uri="{FF2B5EF4-FFF2-40B4-BE49-F238E27FC236}">
                <a16:creationId xmlns:a16="http://schemas.microsoft.com/office/drawing/2014/main" id="{994D4EE6-118C-39A1-9D65-5FA258CD1B7A}"/>
              </a:ext>
            </a:extLst>
          </p:cNvPr>
          <p:cNvSpPr>
            <a:spLocks noGrp="1"/>
          </p:cNvSpPr>
          <p:nvPr>
            <p:ph type="body" sz="quarter" idx="16"/>
          </p:nvPr>
        </p:nvSpPr>
        <p:spPr>
          <a:xfrm>
            <a:off x="6195390" y="2206863"/>
            <a:ext cx="4756714" cy="597604"/>
          </a:xfrm>
        </p:spPr>
        <p:txBody>
          <a:bodyPr>
            <a:normAutofit fontScale="92500" lnSpcReduction="10000"/>
          </a:bodyPr>
          <a:lstStyle/>
          <a:p>
            <a:r>
              <a:rPr lang="en-GB" sz="3600" dirty="0"/>
              <a:t>Toys and games</a:t>
            </a:r>
          </a:p>
        </p:txBody>
      </p:sp>
      <p:sp>
        <p:nvSpPr>
          <p:cNvPr id="12" name="Arrow: Right 11">
            <a:extLst>
              <a:ext uri="{FF2B5EF4-FFF2-40B4-BE49-F238E27FC236}">
                <a16:creationId xmlns:a16="http://schemas.microsoft.com/office/drawing/2014/main" id="{06E2C84B-4D44-AC27-A98D-F2897FE30A73}"/>
              </a:ext>
            </a:extLst>
          </p:cNvPr>
          <p:cNvSpPr/>
          <p:nvPr/>
        </p:nvSpPr>
        <p:spPr>
          <a:xfrm>
            <a:off x="1209243" y="2822962"/>
            <a:ext cx="4756714" cy="740981"/>
          </a:xfrm>
          <a:prstGeom prst="rightArrow">
            <a:avLst>
              <a:gd name="adj1" fmla="val 79787"/>
              <a:gd name="adj2" fmla="val 23134"/>
            </a:avLst>
          </a:prstGeom>
          <a:solidFill>
            <a:srgbClr val="C0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bg1"/>
                </a:solidFill>
                <a:latin typeface="+mj-lt"/>
              </a:rPr>
              <a:t>UNACCEPTABLE</a:t>
            </a:r>
          </a:p>
        </p:txBody>
      </p:sp>
      <p:sp>
        <p:nvSpPr>
          <p:cNvPr id="13" name="Arrow: Right 12">
            <a:extLst>
              <a:ext uri="{FF2B5EF4-FFF2-40B4-BE49-F238E27FC236}">
                <a16:creationId xmlns:a16="http://schemas.microsoft.com/office/drawing/2014/main" id="{FFEDFBF8-F57E-1195-1C19-BA0E4894939F}"/>
              </a:ext>
            </a:extLst>
          </p:cNvPr>
          <p:cNvSpPr/>
          <p:nvPr/>
        </p:nvSpPr>
        <p:spPr>
          <a:xfrm>
            <a:off x="1209243" y="3579712"/>
            <a:ext cx="4756714" cy="740981"/>
          </a:xfrm>
          <a:prstGeom prst="rightArrow">
            <a:avLst>
              <a:gd name="adj1" fmla="val 79787"/>
              <a:gd name="adj2" fmla="val 23134"/>
            </a:avLst>
          </a:prstGeom>
          <a:solidFill>
            <a:schemeClr val="accent5">
              <a:lumMod val="60000"/>
              <a:lumOff val="4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HIGH</a:t>
            </a:r>
          </a:p>
        </p:txBody>
      </p:sp>
      <p:sp>
        <p:nvSpPr>
          <p:cNvPr id="14" name="Arrow: Right 13">
            <a:extLst>
              <a:ext uri="{FF2B5EF4-FFF2-40B4-BE49-F238E27FC236}">
                <a16:creationId xmlns:a16="http://schemas.microsoft.com/office/drawing/2014/main" id="{F9AA9E7F-57D4-36F1-7249-B97FF850213E}"/>
              </a:ext>
            </a:extLst>
          </p:cNvPr>
          <p:cNvSpPr/>
          <p:nvPr/>
        </p:nvSpPr>
        <p:spPr>
          <a:xfrm>
            <a:off x="1209243" y="4336462"/>
            <a:ext cx="4756714" cy="740981"/>
          </a:xfrm>
          <a:prstGeom prst="rightArrow">
            <a:avLst>
              <a:gd name="adj1" fmla="val 79787"/>
              <a:gd name="adj2" fmla="val 23134"/>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LIMITED</a:t>
            </a:r>
          </a:p>
        </p:txBody>
      </p:sp>
      <p:sp>
        <p:nvSpPr>
          <p:cNvPr id="15" name="Arrow: Right 14">
            <a:extLst>
              <a:ext uri="{FF2B5EF4-FFF2-40B4-BE49-F238E27FC236}">
                <a16:creationId xmlns:a16="http://schemas.microsoft.com/office/drawing/2014/main" id="{4726E0ED-E569-0764-9AC7-ACAAE06DA304}"/>
              </a:ext>
            </a:extLst>
          </p:cNvPr>
          <p:cNvSpPr/>
          <p:nvPr/>
        </p:nvSpPr>
        <p:spPr>
          <a:xfrm>
            <a:off x="1209243" y="5093212"/>
            <a:ext cx="4756714" cy="740981"/>
          </a:xfrm>
          <a:prstGeom prst="rightArrow">
            <a:avLst>
              <a:gd name="adj1" fmla="val 79787"/>
              <a:gd name="adj2" fmla="val 23134"/>
            </a:avLst>
          </a:prstGeom>
          <a:solidFill>
            <a:srgbClr val="00B05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MINIMAL/NO</a:t>
            </a:r>
          </a:p>
        </p:txBody>
      </p:sp>
      <p:pic>
        <p:nvPicPr>
          <p:cNvPr id="17" name="Picture 16">
            <a:extLst>
              <a:ext uri="{FF2B5EF4-FFF2-40B4-BE49-F238E27FC236}">
                <a16:creationId xmlns:a16="http://schemas.microsoft.com/office/drawing/2014/main" id="{D00F1373-0A7D-6510-DF3A-21C27B2AA37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95390" y="2850349"/>
            <a:ext cx="3356824" cy="2983844"/>
          </a:xfrm>
          <a:prstGeom prst="rect">
            <a:avLst/>
          </a:prstGeom>
        </p:spPr>
      </p:pic>
    </p:spTree>
    <p:extLst>
      <p:ext uri="{BB962C8B-B14F-4D97-AF65-F5344CB8AC3E}">
        <p14:creationId xmlns:p14="http://schemas.microsoft.com/office/powerpoint/2010/main" val="2412348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94CB96-F9D5-8084-B3B5-B7A133491E45}"/>
              </a:ext>
            </a:extLst>
          </p:cNvPr>
          <p:cNvSpPr>
            <a:spLocks noGrp="1"/>
          </p:cNvSpPr>
          <p:nvPr>
            <p:ph type="title"/>
          </p:nvPr>
        </p:nvSpPr>
        <p:spPr/>
        <p:txBody>
          <a:bodyPr>
            <a:normAutofit fontScale="90000"/>
          </a:bodyPr>
          <a:lstStyle/>
          <a:p>
            <a:pPr algn="l"/>
            <a:r>
              <a:rPr lang="en-GB" dirty="0"/>
              <a:t>GET THE RISK RIGHT</a:t>
            </a:r>
          </a:p>
        </p:txBody>
      </p:sp>
      <p:sp>
        <p:nvSpPr>
          <p:cNvPr id="9" name="Text Placeholder 8">
            <a:extLst>
              <a:ext uri="{FF2B5EF4-FFF2-40B4-BE49-F238E27FC236}">
                <a16:creationId xmlns:a16="http://schemas.microsoft.com/office/drawing/2014/main" id="{994D4EE6-118C-39A1-9D65-5FA258CD1B7A}"/>
              </a:ext>
            </a:extLst>
          </p:cNvPr>
          <p:cNvSpPr>
            <a:spLocks noGrp="1"/>
          </p:cNvSpPr>
          <p:nvPr>
            <p:ph type="body" sz="quarter" idx="16"/>
          </p:nvPr>
        </p:nvSpPr>
        <p:spPr>
          <a:xfrm>
            <a:off x="6195390" y="2206863"/>
            <a:ext cx="4756714" cy="597604"/>
          </a:xfrm>
        </p:spPr>
        <p:txBody>
          <a:bodyPr>
            <a:normAutofit fontScale="92500" lnSpcReduction="10000"/>
          </a:bodyPr>
          <a:lstStyle/>
          <a:p>
            <a:r>
              <a:rPr lang="en-GB" sz="3600" dirty="0"/>
              <a:t>Toys and games</a:t>
            </a:r>
          </a:p>
        </p:txBody>
      </p:sp>
      <p:sp>
        <p:nvSpPr>
          <p:cNvPr id="12" name="Arrow: Right 11">
            <a:extLst>
              <a:ext uri="{FF2B5EF4-FFF2-40B4-BE49-F238E27FC236}">
                <a16:creationId xmlns:a16="http://schemas.microsoft.com/office/drawing/2014/main" id="{06E2C84B-4D44-AC27-A98D-F2897FE30A73}"/>
              </a:ext>
            </a:extLst>
          </p:cNvPr>
          <p:cNvSpPr/>
          <p:nvPr/>
        </p:nvSpPr>
        <p:spPr>
          <a:xfrm>
            <a:off x="1209243" y="2822962"/>
            <a:ext cx="4756714" cy="740981"/>
          </a:xfrm>
          <a:prstGeom prst="rightArrow">
            <a:avLst>
              <a:gd name="adj1" fmla="val 79787"/>
              <a:gd name="adj2" fmla="val 23134"/>
            </a:avLst>
          </a:prstGeom>
          <a:solidFill>
            <a:srgbClr val="C0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bg1"/>
                </a:solidFill>
                <a:latin typeface="+mj-lt"/>
              </a:rPr>
              <a:t>UNACCEPTABLE</a:t>
            </a:r>
          </a:p>
        </p:txBody>
      </p:sp>
      <p:pic>
        <p:nvPicPr>
          <p:cNvPr id="17" name="Picture 16">
            <a:extLst>
              <a:ext uri="{FF2B5EF4-FFF2-40B4-BE49-F238E27FC236}">
                <a16:creationId xmlns:a16="http://schemas.microsoft.com/office/drawing/2014/main" id="{D00F1373-0A7D-6510-DF3A-21C27B2AA37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95390" y="2850349"/>
            <a:ext cx="3356824" cy="2983844"/>
          </a:xfrm>
          <a:prstGeom prst="rect">
            <a:avLst/>
          </a:prstGeom>
        </p:spPr>
      </p:pic>
    </p:spTree>
    <p:extLst>
      <p:ext uri="{BB962C8B-B14F-4D97-AF65-F5344CB8AC3E}">
        <p14:creationId xmlns:p14="http://schemas.microsoft.com/office/powerpoint/2010/main" val="3207863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94CB96-F9D5-8084-B3B5-B7A133491E45}"/>
              </a:ext>
            </a:extLst>
          </p:cNvPr>
          <p:cNvSpPr>
            <a:spLocks noGrp="1"/>
          </p:cNvSpPr>
          <p:nvPr>
            <p:ph type="title"/>
          </p:nvPr>
        </p:nvSpPr>
        <p:spPr/>
        <p:txBody>
          <a:bodyPr>
            <a:normAutofit fontScale="90000"/>
          </a:bodyPr>
          <a:lstStyle/>
          <a:p>
            <a:pPr algn="l"/>
            <a:r>
              <a:rPr lang="en-GB" dirty="0"/>
              <a:t>GET THE RISK RIGHT</a:t>
            </a:r>
          </a:p>
        </p:txBody>
      </p:sp>
      <p:sp>
        <p:nvSpPr>
          <p:cNvPr id="9" name="Text Placeholder 8">
            <a:extLst>
              <a:ext uri="{FF2B5EF4-FFF2-40B4-BE49-F238E27FC236}">
                <a16:creationId xmlns:a16="http://schemas.microsoft.com/office/drawing/2014/main" id="{994D4EE6-118C-39A1-9D65-5FA258CD1B7A}"/>
              </a:ext>
            </a:extLst>
          </p:cNvPr>
          <p:cNvSpPr>
            <a:spLocks noGrp="1"/>
          </p:cNvSpPr>
          <p:nvPr>
            <p:ph type="body" sz="quarter" idx="16"/>
          </p:nvPr>
        </p:nvSpPr>
        <p:spPr>
          <a:xfrm>
            <a:off x="6195390" y="2206863"/>
            <a:ext cx="4756714" cy="597604"/>
          </a:xfrm>
        </p:spPr>
        <p:txBody>
          <a:bodyPr>
            <a:normAutofit fontScale="92500" lnSpcReduction="10000"/>
          </a:bodyPr>
          <a:lstStyle/>
          <a:p>
            <a:r>
              <a:rPr lang="en-GB" sz="3600" dirty="0"/>
              <a:t>Toys and games</a:t>
            </a:r>
          </a:p>
        </p:txBody>
      </p:sp>
      <p:sp>
        <p:nvSpPr>
          <p:cNvPr id="15" name="Arrow: Right 14">
            <a:extLst>
              <a:ext uri="{FF2B5EF4-FFF2-40B4-BE49-F238E27FC236}">
                <a16:creationId xmlns:a16="http://schemas.microsoft.com/office/drawing/2014/main" id="{4726E0ED-E569-0764-9AC7-ACAAE06DA304}"/>
              </a:ext>
            </a:extLst>
          </p:cNvPr>
          <p:cNvSpPr/>
          <p:nvPr/>
        </p:nvSpPr>
        <p:spPr>
          <a:xfrm>
            <a:off x="1209243" y="5093212"/>
            <a:ext cx="4756714" cy="740981"/>
          </a:xfrm>
          <a:prstGeom prst="rightArrow">
            <a:avLst>
              <a:gd name="adj1" fmla="val 79787"/>
              <a:gd name="adj2" fmla="val 23134"/>
            </a:avLst>
          </a:prstGeom>
          <a:solidFill>
            <a:srgbClr val="00B05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MINIMAL/NO</a:t>
            </a:r>
          </a:p>
        </p:txBody>
      </p:sp>
      <p:pic>
        <p:nvPicPr>
          <p:cNvPr id="17" name="Picture 16">
            <a:extLst>
              <a:ext uri="{FF2B5EF4-FFF2-40B4-BE49-F238E27FC236}">
                <a16:creationId xmlns:a16="http://schemas.microsoft.com/office/drawing/2014/main" id="{D00F1373-0A7D-6510-DF3A-21C27B2AA37F}"/>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6195389" y="2804468"/>
            <a:ext cx="5366945" cy="3029726"/>
          </a:xfrm>
          <a:prstGeom prst="rect">
            <a:avLst/>
          </a:prstGeom>
        </p:spPr>
      </p:pic>
    </p:spTree>
    <p:extLst>
      <p:ext uri="{BB962C8B-B14F-4D97-AF65-F5344CB8AC3E}">
        <p14:creationId xmlns:p14="http://schemas.microsoft.com/office/powerpoint/2010/main" val="931498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94CB96-F9D5-8084-B3B5-B7A133491E45}"/>
              </a:ext>
            </a:extLst>
          </p:cNvPr>
          <p:cNvSpPr>
            <a:spLocks noGrp="1"/>
          </p:cNvSpPr>
          <p:nvPr>
            <p:ph type="title"/>
          </p:nvPr>
        </p:nvSpPr>
        <p:spPr/>
        <p:txBody>
          <a:bodyPr>
            <a:normAutofit fontScale="90000"/>
          </a:bodyPr>
          <a:lstStyle/>
          <a:p>
            <a:pPr algn="l"/>
            <a:r>
              <a:rPr lang="en-GB" dirty="0"/>
              <a:t>GET THE RISK RIGHT</a:t>
            </a:r>
          </a:p>
        </p:txBody>
      </p:sp>
      <p:sp>
        <p:nvSpPr>
          <p:cNvPr id="9" name="Text Placeholder 8">
            <a:extLst>
              <a:ext uri="{FF2B5EF4-FFF2-40B4-BE49-F238E27FC236}">
                <a16:creationId xmlns:a16="http://schemas.microsoft.com/office/drawing/2014/main" id="{994D4EE6-118C-39A1-9D65-5FA258CD1B7A}"/>
              </a:ext>
            </a:extLst>
          </p:cNvPr>
          <p:cNvSpPr>
            <a:spLocks noGrp="1"/>
          </p:cNvSpPr>
          <p:nvPr>
            <p:ph type="body" sz="quarter" idx="16"/>
          </p:nvPr>
        </p:nvSpPr>
        <p:spPr>
          <a:xfrm>
            <a:off x="6195390" y="2206863"/>
            <a:ext cx="4756714" cy="597604"/>
          </a:xfrm>
        </p:spPr>
        <p:txBody>
          <a:bodyPr>
            <a:normAutofit fontScale="92500" lnSpcReduction="10000"/>
          </a:bodyPr>
          <a:lstStyle/>
          <a:p>
            <a:r>
              <a:rPr lang="en-GB" sz="3600" dirty="0"/>
              <a:t>Toys and games</a:t>
            </a:r>
          </a:p>
        </p:txBody>
      </p:sp>
      <p:sp>
        <p:nvSpPr>
          <p:cNvPr id="13" name="Arrow: Right 12">
            <a:extLst>
              <a:ext uri="{FF2B5EF4-FFF2-40B4-BE49-F238E27FC236}">
                <a16:creationId xmlns:a16="http://schemas.microsoft.com/office/drawing/2014/main" id="{FFEDFBF8-F57E-1195-1C19-BA0E4894939F}"/>
              </a:ext>
            </a:extLst>
          </p:cNvPr>
          <p:cNvSpPr/>
          <p:nvPr/>
        </p:nvSpPr>
        <p:spPr>
          <a:xfrm>
            <a:off x="1209243" y="3579712"/>
            <a:ext cx="4756714" cy="740981"/>
          </a:xfrm>
          <a:prstGeom prst="rightArrow">
            <a:avLst>
              <a:gd name="adj1" fmla="val 79787"/>
              <a:gd name="adj2" fmla="val 23134"/>
            </a:avLst>
          </a:prstGeom>
          <a:solidFill>
            <a:schemeClr val="accent5">
              <a:lumMod val="60000"/>
              <a:lumOff val="4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HIGH</a:t>
            </a:r>
          </a:p>
        </p:txBody>
      </p:sp>
      <p:pic>
        <p:nvPicPr>
          <p:cNvPr id="17" name="Picture 16" descr="Colorful plastic toy block">
            <a:extLst>
              <a:ext uri="{FF2B5EF4-FFF2-40B4-BE49-F238E27FC236}">
                <a16:creationId xmlns:a16="http://schemas.microsoft.com/office/drawing/2014/main" id="{D00F1373-0A7D-6510-DF3A-21C27B2AA3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67826" y="2804467"/>
            <a:ext cx="3341372" cy="3139133"/>
          </a:xfrm>
          <a:prstGeom prst="rect">
            <a:avLst/>
          </a:prstGeom>
        </p:spPr>
      </p:pic>
    </p:spTree>
    <p:extLst>
      <p:ext uri="{BB962C8B-B14F-4D97-AF65-F5344CB8AC3E}">
        <p14:creationId xmlns:p14="http://schemas.microsoft.com/office/powerpoint/2010/main" val="872251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94CB96-F9D5-8084-B3B5-B7A133491E45}"/>
              </a:ext>
            </a:extLst>
          </p:cNvPr>
          <p:cNvSpPr>
            <a:spLocks noGrp="1"/>
          </p:cNvSpPr>
          <p:nvPr>
            <p:ph type="title"/>
          </p:nvPr>
        </p:nvSpPr>
        <p:spPr/>
        <p:txBody>
          <a:bodyPr>
            <a:normAutofit fontScale="90000"/>
          </a:bodyPr>
          <a:lstStyle/>
          <a:p>
            <a:pPr algn="l"/>
            <a:r>
              <a:rPr lang="en-GB" dirty="0"/>
              <a:t>GET THE RISK RIGHT</a:t>
            </a:r>
          </a:p>
        </p:txBody>
      </p:sp>
      <p:sp>
        <p:nvSpPr>
          <p:cNvPr id="9" name="Text Placeholder 8">
            <a:extLst>
              <a:ext uri="{FF2B5EF4-FFF2-40B4-BE49-F238E27FC236}">
                <a16:creationId xmlns:a16="http://schemas.microsoft.com/office/drawing/2014/main" id="{994D4EE6-118C-39A1-9D65-5FA258CD1B7A}"/>
              </a:ext>
            </a:extLst>
          </p:cNvPr>
          <p:cNvSpPr>
            <a:spLocks noGrp="1"/>
          </p:cNvSpPr>
          <p:nvPr>
            <p:ph type="body" sz="quarter" idx="16"/>
          </p:nvPr>
        </p:nvSpPr>
        <p:spPr>
          <a:xfrm>
            <a:off x="6195390" y="2206863"/>
            <a:ext cx="4756714" cy="597604"/>
          </a:xfrm>
        </p:spPr>
        <p:txBody>
          <a:bodyPr>
            <a:normAutofit fontScale="92500" lnSpcReduction="10000"/>
          </a:bodyPr>
          <a:lstStyle/>
          <a:p>
            <a:r>
              <a:rPr lang="en-GB" sz="3600" dirty="0"/>
              <a:t>Creating deep fakes</a:t>
            </a:r>
          </a:p>
        </p:txBody>
      </p:sp>
      <p:sp>
        <p:nvSpPr>
          <p:cNvPr id="12" name="Arrow: Right 11">
            <a:extLst>
              <a:ext uri="{FF2B5EF4-FFF2-40B4-BE49-F238E27FC236}">
                <a16:creationId xmlns:a16="http://schemas.microsoft.com/office/drawing/2014/main" id="{06E2C84B-4D44-AC27-A98D-F2897FE30A73}"/>
              </a:ext>
            </a:extLst>
          </p:cNvPr>
          <p:cNvSpPr/>
          <p:nvPr/>
        </p:nvSpPr>
        <p:spPr>
          <a:xfrm>
            <a:off x="1209243" y="2822962"/>
            <a:ext cx="4756714" cy="740981"/>
          </a:xfrm>
          <a:prstGeom prst="rightArrow">
            <a:avLst>
              <a:gd name="adj1" fmla="val 79787"/>
              <a:gd name="adj2" fmla="val 23134"/>
            </a:avLst>
          </a:prstGeom>
          <a:solidFill>
            <a:srgbClr val="C0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bg1"/>
                </a:solidFill>
                <a:latin typeface="+mj-lt"/>
              </a:rPr>
              <a:t>UNACCEPTABLE</a:t>
            </a:r>
          </a:p>
        </p:txBody>
      </p:sp>
      <p:sp>
        <p:nvSpPr>
          <p:cNvPr id="13" name="Arrow: Right 12">
            <a:extLst>
              <a:ext uri="{FF2B5EF4-FFF2-40B4-BE49-F238E27FC236}">
                <a16:creationId xmlns:a16="http://schemas.microsoft.com/office/drawing/2014/main" id="{FFEDFBF8-F57E-1195-1C19-BA0E4894939F}"/>
              </a:ext>
            </a:extLst>
          </p:cNvPr>
          <p:cNvSpPr/>
          <p:nvPr/>
        </p:nvSpPr>
        <p:spPr>
          <a:xfrm>
            <a:off x="1209243" y="3579712"/>
            <a:ext cx="4756714" cy="740981"/>
          </a:xfrm>
          <a:prstGeom prst="rightArrow">
            <a:avLst>
              <a:gd name="adj1" fmla="val 79787"/>
              <a:gd name="adj2" fmla="val 23134"/>
            </a:avLst>
          </a:prstGeom>
          <a:solidFill>
            <a:schemeClr val="accent5">
              <a:lumMod val="60000"/>
              <a:lumOff val="4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HIGH</a:t>
            </a:r>
          </a:p>
        </p:txBody>
      </p:sp>
      <p:sp>
        <p:nvSpPr>
          <p:cNvPr id="14" name="Arrow: Right 13">
            <a:extLst>
              <a:ext uri="{FF2B5EF4-FFF2-40B4-BE49-F238E27FC236}">
                <a16:creationId xmlns:a16="http://schemas.microsoft.com/office/drawing/2014/main" id="{F9AA9E7F-57D4-36F1-7249-B97FF850213E}"/>
              </a:ext>
            </a:extLst>
          </p:cNvPr>
          <p:cNvSpPr/>
          <p:nvPr/>
        </p:nvSpPr>
        <p:spPr>
          <a:xfrm>
            <a:off x="1209243" y="4336462"/>
            <a:ext cx="4756714" cy="740981"/>
          </a:xfrm>
          <a:prstGeom prst="rightArrow">
            <a:avLst>
              <a:gd name="adj1" fmla="val 79787"/>
              <a:gd name="adj2" fmla="val 23134"/>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LIMITED</a:t>
            </a:r>
          </a:p>
        </p:txBody>
      </p:sp>
      <p:sp>
        <p:nvSpPr>
          <p:cNvPr id="15" name="Arrow: Right 14">
            <a:extLst>
              <a:ext uri="{FF2B5EF4-FFF2-40B4-BE49-F238E27FC236}">
                <a16:creationId xmlns:a16="http://schemas.microsoft.com/office/drawing/2014/main" id="{4726E0ED-E569-0764-9AC7-ACAAE06DA304}"/>
              </a:ext>
            </a:extLst>
          </p:cNvPr>
          <p:cNvSpPr/>
          <p:nvPr/>
        </p:nvSpPr>
        <p:spPr>
          <a:xfrm>
            <a:off x="1209243" y="5093212"/>
            <a:ext cx="4756714" cy="740981"/>
          </a:xfrm>
          <a:prstGeom prst="rightArrow">
            <a:avLst>
              <a:gd name="adj1" fmla="val 79787"/>
              <a:gd name="adj2" fmla="val 23134"/>
            </a:avLst>
          </a:prstGeom>
          <a:solidFill>
            <a:srgbClr val="00B05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MINIMAL/NO</a:t>
            </a:r>
          </a:p>
        </p:txBody>
      </p:sp>
      <p:pic>
        <p:nvPicPr>
          <p:cNvPr id="17" name="Picture 16">
            <a:extLst>
              <a:ext uri="{FF2B5EF4-FFF2-40B4-BE49-F238E27FC236}">
                <a16:creationId xmlns:a16="http://schemas.microsoft.com/office/drawing/2014/main" id="{D00F1373-0A7D-6510-DF3A-21C27B2AA37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267826" y="2850349"/>
            <a:ext cx="5304614" cy="2983844"/>
          </a:xfrm>
          <a:prstGeom prst="rect">
            <a:avLst/>
          </a:prstGeom>
        </p:spPr>
      </p:pic>
    </p:spTree>
    <p:extLst>
      <p:ext uri="{BB962C8B-B14F-4D97-AF65-F5344CB8AC3E}">
        <p14:creationId xmlns:p14="http://schemas.microsoft.com/office/powerpoint/2010/main" val="239881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94CB96-F9D5-8084-B3B5-B7A133491E45}"/>
              </a:ext>
            </a:extLst>
          </p:cNvPr>
          <p:cNvSpPr>
            <a:spLocks noGrp="1"/>
          </p:cNvSpPr>
          <p:nvPr>
            <p:ph type="title"/>
          </p:nvPr>
        </p:nvSpPr>
        <p:spPr>
          <a:xfrm>
            <a:off x="1209243" y="190500"/>
            <a:ext cx="10076729" cy="773776"/>
          </a:xfrm>
        </p:spPr>
        <p:txBody>
          <a:bodyPr>
            <a:normAutofit fontScale="90000"/>
          </a:bodyPr>
          <a:lstStyle/>
          <a:p>
            <a:pPr algn="l"/>
            <a:r>
              <a:rPr lang="en-GB" dirty="0"/>
              <a:t>GET THE RISK RIGHT</a:t>
            </a:r>
          </a:p>
        </p:txBody>
      </p:sp>
      <p:sp>
        <p:nvSpPr>
          <p:cNvPr id="9" name="Text Placeholder 8">
            <a:extLst>
              <a:ext uri="{FF2B5EF4-FFF2-40B4-BE49-F238E27FC236}">
                <a16:creationId xmlns:a16="http://schemas.microsoft.com/office/drawing/2014/main" id="{994D4EE6-118C-39A1-9D65-5FA258CD1B7A}"/>
              </a:ext>
            </a:extLst>
          </p:cNvPr>
          <p:cNvSpPr>
            <a:spLocks noGrp="1"/>
          </p:cNvSpPr>
          <p:nvPr>
            <p:ph type="body" sz="quarter" idx="16"/>
          </p:nvPr>
        </p:nvSpPr>
        <p:spPr>
          <a:xfrm>
            <a:off x="6195390" y="2206863"/>
            <a:ext cx="4756714" cy="597604"/>
          </a:xfrm>
        </p:spPr>
        <p:txBody>
          <a:bodyPr>
            <a:normAutofit fontScale="92500" lnSpcReduction="10000"/>
          </a:bodyPr>
          <a:lstStyle/>
          <a:p>
            <a:r>
              <a:rPr lang="en-GB" sz="3600" dirty="0"/>
              <a:t>Creating deep fakes</a:t>
            </a:r>
          </a:p>
        </p:txBody>
      </p:sp>
      <p:sp>
        <p:nvSpPr>
          <p:cNvPr id="14" name="Arrow: Right 13">
            <a:extLst>
              <a:ext uri="{FF2B5EF4-FFF2-40B4-BE49-F238E27FC236}">
                <a16:creationId xmlns:a16="http://schemas.microsoft.com/office/drawing/2014/main" id="{F9AA9E7F-57D4-36F1-7249-B97FF850213E}"/>
              </a:ext>
            </a:extLst>
          </p:cNvPr>
          <p:cNvSpPr/>
          <p:nvPr/>
        </p:nvSpPr>
        <p:spPr>
          <a:xfrm>
            <a:off x="1209243" y="4336462"/>
            <a:ext cx="4756714" cy="740981"/>
          </a:xfrm>
          <a:prstGeom prst="rightArrow">
            <a:avLst>
              <a:gd name="adj1" fmla="val 79787"/>
              <a:gd name="adj2" fmla="val 23134"/>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j-lt"/>
              </a:rPr>
              <a:t>LIMITED</a:t>
            </a:r>
          </a:p>
        </p:txBody>
      </p:sp>
      <p:pic>
        <p:nvPicPr>
          <p:cNvPr id="17" name="Picture 16">
            <a:extLst>
              <a:ext uri="{FF2B5EF4-FFF2-40B4-BE49-F238E27FC236}">
                <a16:creationId xmlns:a16="http://schemas.microsoft.com/office/drawing/2014/main" id="{D00F1373-0A7D-6510-DF3A-21C27B2AA37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267826" y="2850349"/>
            <a:ext cx="5304614" cy="2983844"/>
          </a:xfrm>
          <a:prstGeom prst="rect">
            <a:avLst/>
          </a:prstGeom>
        </p:spPr>
      </p:pic>
    </p:spTree>
    <p:extLst>
      <p:ext uri="{BB962C8B-B14F-4D97-AF65-F5344CB8AC3E}">
        <p14:creationId xmlns:p14="http://schemas.microsoft.com/office/powerpoint/2010/main" val="3587976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08474F-CB91-7055-C09C-98F8665511D4}"/>
              </a:ext>
            </a:extLst>
          </p:cNvPr>
          <p:cNvSpPr>
            <a:spLocks noGrp="1"/>
          </p:cNvSpPr>
          <p:nvPr>
            <p:ph type="ctrTitle"/>
          </p:nvPr>
        </p:nvSpPr>
        <p:spPr>
          <a:xfrm>
            <a:off x="649045" y="1746949"/>
            <a:ext cx="5945393" cy="2366683"/>
          </a:xfrm>
        </p:spPr>
        <p:txBody>
          <a:bodyPr>
            <a:normAutofit/>
          </a:bodyPr>
          <a:lstStyle/>
          <a:p>
            <a:r>
              <a:rPr lang="en-GB" sz="7200" dirty="0"/>
              <a:t>WHAT IS TRANSPARENCY?</a:t>
            </a:r>
          </a:p>
        </p:txBody>
      </p:sp>
      <p:pic>
        <p:nvPicPr>
          <p:cNvPr id="16" name="Picture Placeholder 15" descr="Lines of code">
            <a:extLst>
              <a:ext uri="{FF2B5EF4-FFF2-40B4-BE49-F238E27FC236}">
                <a16:creationId xmlns:a16="http://schemas.microsoft.com/office/drawing/2014/main" id="{D2A54448-EC17-AF63-6F30-31AFE984FF17}"/>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p:pic>
      <p:pic>
        <p:nvPicPr>
          <p:cNvPr id="13" name="Picture Placeholder 12">
            <a:extLst>
              <a:ext uri="{FF2B5EF4-FFF2-40B4-BE49-F238E27FC236}">
                <a16:creationId xmlns:a16="http://schemas.microsoft.com/office/drawing/2014/main" id="{25EF06AB-38E6-1E6F-8D28-94D94A6239F6}"/>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p:blipFill>
        <p:spPr/>
      </p:pic>
      <p:pic>
        <p:nvPicPr>
          <p:cNvPr id="19" name="Picture Placeholder 18" descr="People and network illustration">
            <a:extLst>
              <a:ext uri="{FF2B5EF4-FFF2-40B4-BE49-F238E27FC236}">
                <a16:creationId xmlns:a16="http://schemas.microsoft.com/office/drawing/2014/main" id="{9B014911-708D-A638-A779-5042D59C1811}"/>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p:blipFill>
        <p:spPr/>
      </p:pic>
      <p:sp>
        <p:nvSpPr>
          <p:cNvPr id="6" name="Rectangle 5">
            <a:extLst>
              <a:ext uri="{FF2B5EF4-FFF2-40B4-BE49-F238E27FC236}">
                <a16:creationId xmlns:a16="http://schemas.microsoft.com/office/drawing/2014/main" id="{E96FE9BD-0509-58D7-C8B7-30DE7860CD15}"/>
              </a:ext>
            </a:extLst>
          </p:cNvPr>
          <p:cNvSpPr/>
          <p:nvPr/>
        </p:nvSpPr>
        <p:spPr>
          <a:xfrm>
            <a:off x="8694593" y="1439421"/>
            <a:ext cx="1630017" cy="1490869"/>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AI</a:t>
            </a:r>
          </a:p>
          <a:p>
            <a:pPr algn="ctr"/>
            <a:r>
              <a:rPr lang="en-GB" sz="2400" dirty="0">
                <a:latin typeface="+mj-lt"/>
              </a:rPr>
              <a:t>generated</a:t>
            </a:r>
            <a:endParaRPr lang="en-GB" sz="700" dirty="0">
              <a:latin typeface="+mj-lt"/>
            </a:endParaRPr>
          </a:p>
        </p:txBody>
      </p:sp>
    </p:spTree>
    <p:extLst>
      <p:ext uri="{BB962C8B-B14F-4D97-AF65-F5344CB8AC3E}">
        <p14:creationId xmlns:p14="http://schemas.microsoft.com/office/powerpoint/2010/main" val="1063903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7478-2F9C-2536-E823-F618D759B7C9}"/>
              </a:ext>
            </a:extLst>
          </p:cNvPr>
          <p:cNvSpPr>
            <a:spLocks noGrp="1"/>
          </p:cNvSpPr>
          <p:nvPr>
            <p:ph type="title"/>
          </p:nvPr>
        </p:nvSpPr>
        <p:spPr/>
        <p:txBody>
          <a:bodyPr>
            <a:normAutofit fontScale="90000"/>
          </a:bodyPr>
          <a:lstStyle/>
          <a:p>
            <a:pPr algn="l"/>
            <a:r>
              <a:rPr lang="en-GB" dirty="0"/>
              <a:t>HOW WOULD YOU STOP THIS?</a:t>
            </a:r>
          </a:p>
        </p:txBody>
      </p:sp>
      <p:sp>
        <p:nvSpPr>
          <p:cNvPr id="3" name="Text Placeholder 2">
            <a:extLst>
              <a:ext uri="{FF2B5EF4-FFF2-40B4-BE49-F238E27FC236}">
                <a16:creationId xmlns:a16="http://schemas.microsoft.com/office/drawing/2014/main" id="{AC21C5E0-2624-54DA-5BD0-33BF48873BF0}"/>
              </a:ext>
            </a:extLst>
          </p:cNvPr>
          <p:cNvSpPr>
            <a:spLocks noGrp="1"/>
          </p:cNvSpPr>
          <p:nvPr>
            <p:ph type="body" sz="quarter" idx="14"/>
          </p:nvPr>
        </p:nvSpPr>
        <p:spPr/>
        <p:txBody>
          <a:bodyPr/>
          <a:lstStyle/>
          <a:p>
            <a:r>
              <a:rPr lang="en-GB" dirty="0"/>
              <a:t>Maia </a:t>
            </a:r>
            <a:r>
              <a:rPr lang="en-GB" dirty="0" err="1"/>
              <a:t>Sandu</a:t>
            </a:r>
            <a:endParaRPr lang="en-GB" dirty="0"/>
          </a:p>
        </p:txBody>
      </p:sp>
      <p:sp>
        <p:nvSpPr>
          <p:cNvPr id="4" name="Text Placeholder 3">
            <a:extLst>
              <a:ext uri="{FF2B5EF4-FFF2-40B4-BE49-F238E27FC236}">
                <a16:creationId xmlns:a16="http://schemas.microsoft.com/office/drawing/2014/main" id="{D286CC09-CDFB-F08D-CDDC-4A52EF54AAA4}"/>
              </a:ext>
            </a:extLst>
          </p:cNvPr>
          <p:cNvSpPr>
            <a:spLocks noGrp="1"/>
          </p:cNvSpPr>
          <p:nvPr>
            <p:ph type="body" sz="quarter" idx="17"/>
          </p:nvPr>
        </p:nvSpPr>
        <p:spPr/>
        <p:txBody>
          <a:bodyPr/>
          <a:lstStyle/>
          <a:p>
            <a:endParaRPr lang="en-GB" dirty="0"/>
          </a:p>
        </p:txBody>
      </p:sp>
      <p:sp>
        <p:nvSpPr>
          <p:cNvPr id="5" name="Text Placeholder 4">
            <a:extLst>
              <a:ext uri="{FF2B5EF4-FFF2-40B4-BE49-F238E27FC236}">
                <a16:creationId xmlns:a16="http://schemas.microsoft.com/office/drawing/2014/main" id="{0B86B62B-9257-4823-7586-6D6CF6209DCE}"/>
              </a:ext>
            </a:extLst>
          </p:cNvPr>
          <p:cNvSpPr>
            <a:spLocks noGrp="1"/>
          </p:cNvSpPr>
          <p:nvPr>
            <p:ph type="body" sz="quarter" idx="16"/>
          </p:nvPr>
        </p:nvSpPr>
        <p:spPr/>
        <p:txBody>
          <a:bodyPr/>
          <a:lstStyle/>
          <a:p>
            <a:r>
              <a:rPr lang="en-GB" dirty="0"/>
              <a:t>Rosehip tea</a:t>
            </a:r>
          </a:p>
        </p:txBody>
      </p:sp>
      <p:pic>
        <p:nvPicPr>
          <p:cNvPr id="8" name="Picture 7" descr="A person smiling in front of a flag&#10;&#10;Description automatically generated">
            <a:extLst>
              <a:ext uri="{FF2B5EF4-FFF2-40B4-BE49-F238E27FC236}">
                <a16:creationId xmlns:a16="http://schemas.microsoft.com/office/drawing/2014/main" id="{549F3021-AA4C-FB83-2326-9A7EB1E615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9680" y="2361635"/>
            <a:ext cx="2340880" cy="3378765"/>
          </a:xfrm>
          <a:prstGeom prst="rect">
            <a:avLst/>
          </a:prstGeom>
        </p:spPr>
      </p:pic>
      <p:pic>
        <p:nvPicPr>
          <p:cNvPr id="1026" name="Picture 2">
            <a:extLst>
              <a:ext uri="{FF2B5EF4-FFF2-40B4-BE49-F238E27FC236}">
                <a16:creationId xmlns:a16="http://schemas.microsoft.com/office/drawing/2014/main" id="{28A7093B-6C18-D6B3-DF03-6B5E6F7469F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4542"/>
          <a:stretch/>
        </p:blipFill>
        <p:spPr bwMode="auto">
          <a:xfrm>
            <a:off x="4918161" y="2461297"/>
            <a:ext cx="4762500" cy="406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972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F51F38-772E-1D63-BAAE-D07008DD8C01}"/>
              </a:ext>
            </a:extLst>
          </p:cNvPr>
          <p:cNvSpPr>
            <a:spLocks noGrp="1"/>
          </p:cNvSpPr>
          <p:nvPr>
            <p:ph type="title"/>
          </p:nvPr>
        </p:nvSpPr>
        <p:spPr>
          <a:xfrm>
            <a:off x="1209243" y="190500"/>
            <a:ext cx="10076729" cy="773776"/>
          </a:xfrm>
        </p:spPr>
        <p:txBody>
          <a:bodyPr>
            <a:normAutofit fontScale="90000"/>
          </a:bodyPr>
          <a:lstStyle/>
          <a:p>
            <a:pPr algn="l"/>
            <a:r>
              <a:rPr lang="en-GB" dirty="0"/>
              <a:t>HOW WOULD YOU DEAL WITH THIS?</a:t>
            </a:r>
          </a:p>
        </p:txBody>
      </p:sp>
      <p:sp>
        <p:nvSpPr>
          <p:cNvPr id="8" name="Text Placeholder 7">
            <a:extLst>
              <a:ext uri="{FF2B5EF4-FFF2-40B4-BE49-F238E27FC236}">
                <a16:creationId xmlns:a16="http://schemas.microsoft.com/office/drawing/2014/main" id="{6B486660-D0BD-981F-843F-6930A712E471}"/>
              </a:ext>
            </a:extLst>
          </p:cNvPr>
          <p:cNvSpPr>
            <a:spLocks noGrp="1"/>
          </p:cNvSpPr>
          <p:nvPr>
            <p:ph type="body" sz="quarter" idx="14"/>
          </p:nvPr>
        </p:nvSpPr>
        <p:spPr/>
        <p:txBody>
          <a:bodyPr/>
          <a:lstStyle/>
          <a:p>
            <a:r>
              <a:rPr lang="en-GB" dirty="0"/>
              <a:t>Clogger</a:t>
            </a:r>
          </a:p>
        </p:txBody>
      </p:sp>
      <p:sp>
        <p:nvSpPr>
          <p:cNvPr id="10" name="Text Placeholder 9">
            <a:extLst>
              <a:ext uri="{FF2B5EF4-FFF2-40B4-BE49-F238E27FC236}">
                <a16:creationId xmlns:a16="http://schemas.microsoft.com/office/drawing/2014/main" id="{D23907F4-C3E0-B0B6-4BEA-C8DDD4F3D1B6}"/>
              </a:ext>
            </a:extLst>
          </p:cNvPr>
          <p:cNvSpPr>
            <a:spLocks noGrp="1"/>
          </p:cNvSpPr>
          <p:nvPr>
            <p:ph type="body" sz="quarter" idx="17"/>
          </p:nvPr>
        </p:nvSpPr>
        <p:spPr/>
        <p:txBody>
          <a:bodyPr/>
          <a:lstStyle/>
          <a:p>
            <a:endParaRPr lang="en-GB"/>
          </a:p>
        </p:txBody>
      </p:sp>
      <p:sp>
        <p:nvSpPr>
          <p:cNvPr id="11" name="Text Placeholder 10">
            <a:extLst>
              <a:ext uri="{FF2B5EF4-FFF2-40B4-BE49-F238E27FC236}">
                <a16:creationId xmlns:a16="http://schemas.microsoft.com/office/drawing/2014/main" id="{7D955ED0-7D7C-08FE-85F4-67254E1F4AE9}"/>
              </a:ext>
            </a:extLst>
          </p:cNvPr>
          <p:cNvSpPr>
            <a:spLocks noGrp="1"/>
          </p:cNvSpPr>
          <p:nvPr>
            <p:ph type="body" sz="quarter" idx="18"/>
          </p:nvPr>
        </p:nvSpPr>
        <p:spPr/>
        <p:txBody>
          <a:bodyPr/>
          <a:lstStyle/>
          <a:p>
            <a:endParaRPr lang="en-GB"/>
          </a:p>
        </p:txBody>
      </p:sp>
      <p:pic>
        <p:nvPicPr>
          <p:cNvPr id="3" name="Picture 2" descr="A black and white illustration of a box with various icons&#10;&#10;Description automatically generated">
            <a:extLst>
              <a:ext uri="{FF2B5EF4-FFF2-40B4-BE49-F238E27FC236}">
                <a16:creationId xmlns:a16="http://schemas.microsoft.com/office/drawing/2014/main" id="{877ADE58-AF67-CF1A-C341-4128AF3805F3}"/>
              </a:ext>
            </a:extLst>
          </p:cNvPr>
          <p:cNvPicPr>
            <a:picLocks noChangeAspect="1"/>
          </p:cNvPicPr>
          <p:nvPr/>
        </p:nvPicPr>
        <p:blipFill>
          <a:blip r:embed="rId2"/>
          <a:stretch>
            <a:fillRect/>
          </a:stretch>
        </p:blipFill>
        <p:spPr>
          <a:xfrm>
            <a:off x="1177819" y="2361635"/>
            <a:ext cx="3641600" cy="3641600"/>
          </a:xfrm>
          <a:prstGeom prst="rect">
            <a:avLst/>
          </a:prstGeom>
        </p:spPr>
      </p:pic>
      <p:sp>
        <p:nvSpPr>
          <p:cNvPr id="5" name="Text Placeholder 4">
            <a:extLst>
              <a:ext uri="{FF2B5EF4-FFF2-40B4-BE49-F238E27FC236}">
                <a16:creationId xmlns:a16="http://schemas.microsoft.com/office/drawing/2014/main" id="{34E0200B-1CB0-086B-D101-A6CD204CD38A}"/>
              </a:ext>
            </a:extLst>
          </p:cNvPr>
          <p:cNvSpPr>
            <a:spLocks noGrp="1"/>
          </p:cNvSpPr>
          <p:nvPr>
            <p:ph type="body" sz="quarter" idx="16"/>
          </p:nvPr>
        </p:nvSpPr>
        <p:spPr/>
        <p:txBody>
          <a:bodyPr/>
          <a:lstStyle/>
          <a:p>
            <a:endParaRPr lang="en-GB"/>
          </a:p>
        </p:txBody>
      </p:sp>
    </p:spTree>
    <p:extLst>
      <p:ext uri="{BB962C8B-B14F-4D97-AF65-F5344CB8AC3E}">
        <p14:creationId xmlns:p14="http://schemas.microsoft.com/office/powerpoint/2010/main" val="3612321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F51F38-772E-1D63-BAAE-D07008DD8C01}"/>
              </a:ext>
            </a:extLst>
          </p:cNvPr>
          <p:cNvSpPr>
            <a:spLocks noGrp="1"/>
          </p:cNvSpPr>
          <p:nvPr>
            <p:ph type="title"/>
          </p:nvPr>
        </p:nvSpPr>
        <p:spPr>
          <a:xfrm>
            <a:off x="1209243" y="190500"/>
            <a:ext cx="10076729" cy="773776"/>
          </a:xfrm>
        </p:spPr>
        <p:txBody>
          <a:bodyPr>
            <a:normAutofit fontScale="90000"/>
          </a:bodyPr>
          <a:lstStyle/>
          <a:p>
            <a:pPr algn="l"/>
            <a:r>
              <a:rPr lang="en-GB" dirty="0"/>
              <a:t>HOW WOULD YOU DEAL WITH THIS?</a:t>
            </a:r>
          </a:p>
        </p:txBody>
      </p:sp>
      <p:sp>
        <p:nvSpPr>
          <p:cNvPr id="8" name="Text Placeholder 7">
            <a:extLst>
              <a:ext uri="{FF2B5EF4-FFF2-40B4-BE49-F238E27FC236}">
                <a16:creationId xmlns:a16="http://schemas.microsoft.com/office/drawing/2014/main" id="{6B486660-D0BD-981F-843F-6930A712E471}"/>
              </a:ext>
            </a:extLst>
          </p:cNvPr>
          <p:cNvSpPr>
            <a:spLocks noGrp="1"/>
          </p:cNvSpPr>
          <p:nvPr>
            <p:ph type="body" sz="quarter" idx="14"/>
          </p:nvPr>
        </p:nvSpPr>
        <p:spPr/>
        <p:txBody>
          <a:bodyPr/>
          <a:lstStyle/>
          <a:p>
            <a:r>
              <a:rPr lang="en-GB" dirty="0"/>
              <a:t>Clogger</a:t>
            </a:r>
          </a:p>
        </p:txBody>
      </p:sp>
      <p:sp>
        <p:nvSpPr>
          <p:cNvPr id="10" name="Text Placeholder 9">
            <a:extLst>
              <a:ext uri="{FF2B5EF4-FFF2-40B4-BE49-F238E27FC236}">
                <a16:creationId xmlns:a16="http://schemas.microsoft.com/office/drawing/2014/main" id="{D23907F4-C3E0-B0B6-4BEA-C8DDD4F3D1B6}"/>
              </a:ext>
            </a:extLst>
          </p:cNvPr>
          <p:cNvSpPr>
            <a:spLocks noGrp="1"/>
          </p:cNvSpPr>
          <p:nvPr>
            <p:ph type="body" sz="quarter" idx="17"/>
          </p:nvPr>
        </p:nvSpPr>
        <p:spPr/>
        <p:txBody>
          <a:bodyPr/>
          <a:lstStyle/>
          <a:p>
            <a:endParaRPr lang="en-GB"/>
          </a:p>
        </p:txBody>
      </p:sp>
      <p:sp>
        <p:nvSpPr>
          <p:cNvPr id="9" name="Text Placeholder 8">
            <a:extLst>
              <a:ext uri="{FF2B5EF4-FFF2-40B4-BE49-F238E27FC236}">
                <a16:creationId xmlns:a16="http://schemas.microsoft.com/office/drawing/2014/main" id="{050F4464-A002-BCC5-4CB2-DEF0D5048C04}"/>
              </a:ext>
            </a:extLst>
          </p:cNvPr>
          <p:cNvSpPr>
            <a:spLocks noGrp="1"/>
          </p:cNvSpPr>
          <p:nvPr>
            <p:ph type="body" sz="quarter" idx="16"/>
          </p:nvPr>
        </p:nvSpPr>
        <p:spPr/>
        <p:txBody>
          <a:bodyPr/>
          <a:lstStyle/>
          <a:p>
            <a:r>
              <a:rPr lang="en-GB" dirty="0"/>
              <a:t>Dogger</a:t>
            </a:r>
          </a:p>
        </p:txBody>
      </p:sp>
      <p:sp>
        <p:nvSpPr>
          <p:cNvPr id="11" name="Text Placeholder 10">
            <a:extLst>
              <a:ext uri="{FF2B5EF4-FFF2-40B4-BE49-F238E27FC236}">
                <a16:creationId xmlns:a16="http://schemas.microsoft.com/office/drawing/2014/main" id="{7D955ED0-7D7C-08FE-85F4-67254E1F4AE9}"/>
              </a:ext>
            </a:extLst>
          </p:cNvPr>
          <p:cNvSpPr>
            <a:spLocks noGrp="1"/>
          </p:cNvSpPr>
          <p:nvPr>
            <p:ph type="body" sz="quarter" idx="18"/>
          </p:nvPr>
        </p:nvSpPr>
        <p:spPr/>
        <p:txBody>
          <a:bodyPr/>
          <a:lstStyle/>
          <a:p>
            <a:endParaRPr lang="en-GB"/>
          </a:p>
        </p:txBody>
      </p:sp>
      <p:pic>
        <p:nvPicPr>
          <p:cNvPr id="3" name="Picture 2" descr="A black and white illustration of a box with various icons&#10;&#10;Description automatically generated">
            <a:extLst>
              <a:ext uri="{FF2B5EF4-FFF2-40B4-BE49-F238E27FC236}">
                <a16:creationId xmlns:a16="http://schemas.microsoft.com/office/drawing/2014/main" id="{877ADE58-AF67-CF1A-C341-4128AF3805F3}"/>
              </a:ext>
            </a:extLst>
          </p:cNvPr>
          <p:cNvPicPr>
            <a:picLocks noChangeAspect="1"/>
          </p:cNvPicPr>
          <p:nvPr/>
        </p:nvPicPr>
        <p:blipFill>
          <a:blip r:embed="rId2"/>
          <a:stretch>
            <a:fillRect/>
          </a:stretch>
        </p:blipFill>
        <p:spPr>
          <a:xfrm>
            <a:off x="1177819" y="2361635"/>
            <a:ext cx="3641600" cy="3641600"/>
          </a:xfrm>
          <a:prstGeom prst="rect">
            <a:avLst/>
          </a:prstGeom>
        </p:spPr>
      </p:pic>
      <p:pic>
        <p:nvPicPr>
          <p:cNvPr id="4" name="Picture 3" descr="A black and white illustration of a box with various icons&#10;&#10;Description automatically generated">
            <a:extLst>
              <a:ext uri="{FF2B5EF4-FFF2-40B4-BE49-F238E27FC236}">
                <a16:creationId xmlns:a16="http://schemas.microsoft.com/office/drawing/2014/main" id="{C51DB335-DA69-18D6-47FA-AECEE569293D}"/>
              </a:ext>
            </a:extLst>
          </p:cNvPr>
          <p:cNvPicPr>
            <a:picLocks noChangeAspect="1"/>
          </p:cNvPicPr>
          <p:nvPr/>
        </p:nvPicPr>
        <p:blipFill>
          <a:blip r:embed="rId2">
            <a:duotone>
              <a:schemeClr val="accent5">
                <a:shade val="45000"/>
                <a:satMod val="135000"/>
              </a:schemeClr>
              <a:prstClr val="white"/>
            </a:duotone>
          </a:blip>
          <a:stretch>
            <a:fillRect/>
          </a:stretch>
        </p:blipFill>
        <p:spPr>
          <a:xfrm>
            <a:off x="5997381" y="2361634"/>
            <a:ext cx="3641600" cy="3641600"/>
          </a:xfrm>
          <a:prstGeom prst="rect">
            <a:avLst/>
          </a:prstGeom>
        </p:spPr>
      </p:pic>
    </p:spTree>
    <p:extLst>
      <p:ext uri="{BB962C8B-B14F-4D97-AF65-F5344CB8AC3E}">
        <p14:creationId xmlns:p14="http://schemas.microsoft.com/office/powerpoint/2010/main" val="2107626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3108-64AA-B00F-C940-CCC912D9E714}"/>
              </a:ext>
            </a:extLst>
          </p:cNvPr>
          <p:cNvSpPr>
            <a:spLocks noGrp="1"/>
          </p:cNvSpPr>
          <p:nvPr>
            <p:ph type="title"/>
          </p:nvPr>
        </p:nvSpPr>
        <p:spPr/>
        <p:txBody>
          <a:bodyPr>
            <a:normAutofit/>
          </a:bodyPr>
          <a:lstStyle/>
          <a:p>
            <a:r>
              <a:rPr lang="en-GB" dirty="0">
                <a:latin typeface="EuropeaNarrowExtrabold" pitchFamily="2" charset="0"/>
                <a:ea typeface="EuropeaNarrowExtrabold" pitchFamily="2" charset="0"/>
                <a:cs typeface="Aharoni" panose="02010803020104030203" pitchFamily="2" charset="-79"/>
              </a:rPr>
              <a:t>WHAT IS THE WORK OF THE EUROPEAN PARLIAMENT IN THE UK?</a:t>
            </a:r>
          </a:p>
        </p:txBody>
      </p:sp>
      <p:pic>
        <p:nvPicPr>
          <p:cNvPr id="10" name="Picture Placeholder 9">
            <a:extLst>
              <a:ext uri="{FF2B5EF4-FFF2-40B4-BE49-F238E27FC236}">
                <a16:creationId xmlns:a16="http://schemas.microsoft.com/office/drawing/2014/main" id="{39222C6D-1053-D3CC-67E7-B4289873394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1298" r="-1503"/>
          <a:stretch/>
        </p:blipFill>
        <p:spPr>
          <a:xfrm>
            <a:off x="4017067" y="-119268"/>
            <a:ext cx="4374029" cy="3191140"/>
          </a:xfrm>
        </p:spPr>
      </p:pic>
      <p:sp>
        <p:nvSpPr>
          <p:cNvPr id="6" name="Text Placeholder 5">
            <a:extLst>
              <a:ext uri="{FF2B5EF4-FFF2-40B4-BE49-F238E27FC236}">
                <a16:creationId xmlns:a16="http://schemas.microsoft.com/office/drawing/2014/main" id="{DA712408-C77F-EF63-3033-F5122D88B1EE}"/>
              </a:ext>
            </a:extLst>
          </p:cNvPr>
          <p:cNvSpPr>
            <a:spLocks noGrp="1"/>
          </p:cNvSpPr>
          <p:nvPr>
            <p:ph type="body" sz="quarter" idx="15"/>
          </p:nvPr>
        </p:nvSpPr>
        <p:spPr>
          <a:xfrm>
            <a:off x="4381943" y="3441469"/>
            <a:ext cx="7081307" cy="3101914"/>
          </a:xfrm>
        </p:spPr>
        <p:txBody>
          <a:bodyPr>
            <a:normAutofit fontScale="85000" lnSpcReduction="10000"/>
          </a:bodyPr>
          <a:lstStyle/>
          <a:p>
            <a:r>
              <a:rPr lang="en-GB" dirty="0"/>
              <a:t>Reach out to EU citizens living in the UK (see: European Elections 2024)</a:t>
            </a:r>
          </a:p>
          <a:p>
            <a:r>
              <a:rPr lang="en-GB" dirty="0"/>
              <a:t>Support EU - UK political liaison and dialogue between the European Parliament and Westminster (see: Parliamentary Partnership Assembly, Delegation visits etc.)</a:t>
            </a:r>
          </a:p>
          <a:p>
            <a:r>
              <a:rPr lang="en-GB" dirty="0"/>
              <a:t>Manage EP youth programmes in the UK: Ambassador Schools, Euroscola, Educational Sessions, visits/talks</a:t>
            </a:r>
          </a:p>
          <a:p>
            <a:r>
              <a:rPr lang="en-GB" dirty="0"/>
              <a:t>Cultural diplomacy programmes: 12 Star Gallery exhibitions, events</a:t>
            </a:r>
          </a:p>
          <a:p>
            <a:r>
              <a:rPr lang="en-GB" dirty="0"/>
              <a:t>Values projects: LUX Audience Awards, human right events (e.g. Sakharov-prize, LGBTQ rights)</a:t>
            </a:r>
          </a:p>
        </p:txBody>
      </p:sp>
      <p:sp>
        <p:nvSpPr>
          <p:cNvPr id="3" name="Picture Placeholder 2">
            <a:extLst>
              <a:ext uri="{FF2B5EF4-FFF2-40B4-BE49-F238E27FC236}">
                <a16:creationId xmlns:a16="http://schemas.microsoft.com/office/drawing/2014/main" id="{FB0BFE5F-3C45-9CF7-FB45-F6318041071E}"/>
              </a:ext>
            </a:extLst>
          </p:cNvPr>
          <p:cNvSpPr>
            <a:spLocks noGrp="1"/>
          </p:cNvSpPr>
          <p:nvPr>
            <p:ph type="pic" sz="quarter" idx="14"/>
          </p:nvPr>
        </p:nvSpPr>
        <p:spPr/>
        <p:txBody>
          <a:bodyPr/>
          <a:lstStyle/>
          <a:p>
            <a:endParaRPr lang="en-GB" dirty="0"/>
          </a:p>
        </p:txBody>
      </p:sp>
      <p:pic>
        <p:nvPicPr>
          <p:cNvPr id="4" name="Picture 3">
            <a:extLst>
              <a:ext uri="{FF2B5EF4-FFF2-40B4-BE49-F238E27FC236}">
                <a16:creationId xmlns:a16="http://schemas.microsoft.com/office/drawing/2014/main" id="{462A92C6-A938-4518-9CA7-7071E8AA235C}"/>
              </a:ext>
            </a:extLst>
          </p:cNvPr>
          <p:cNvPicPr>
            <a:picLocks noGrp="1"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15298" y="-1033669"/>
            <a:ext cx="4086104" cy="2450914"/>
          </a:xfrm>
          <a:prstGeom prst="rect">
            <a:avLst/>
          </a:prstGeom>
        </p:spPr>
      </p:pic>
      <p:pic>
        <p:nvPicPr>
          <p:cNvPr id="5" name="Picture 4">
            <a:extLst>
              <a:ext uri="{FF2B5EF4-FFF2-40B4-BE49-F238E27FC236}">
                <a16:creationId xmlns:a16="http://schemas.microsoft.com/office/drawing/2014/main" id="{A10DAC96-D713-4FB7-8821-C1F8B522A8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05899" y="1417245"/>
            <a:ext cx="4095503" cy="1654628"/>
          </a:xfrm>
          <a:prstGeom prst="rect">
            <a:avLst/>
          </a:prstGeom>
        </p:spPr>
      </p:pic>
    </p:spTree>
    <p:extLst>
      <p:ext uri="{BB962C8B-B14F-4D97-AF65-F5344CB8AC3E}">
        <p14:creationId xmlns:p14="http://schemas.microsoft.com/office/powerpoint/2010/main" val="141082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3108-64AA-B00F-C940-CCC912D9E714}"/>
              </a:ext>
            </a:extLst>
          </p:cNvPr>
          <p:cNvSpPr>
            <a:spLocks noGrp="1"/>
          </p:cNvSpPr>
          <p:nvPr>
            <p:ph type="title"/>
          </p:nvPr>
        </p:nvSpPr>
        <p:spPr/>
        <p:txBody>
          <a:bodyPr/>
          <a:lstStyle/>
          <a:p>
            <a:r>
              <a:rPr lang="en-GB" dirty="0"/>
              <a:t>WHY ARE WE TALKING ABOUT AI?</a:t>
            </a:r>
          </a:p>
        </p:txBody>
      </p:sp>
      <p:pic>
        <p:nvPicPr>
          <p:cNvPr id="10" name="Picture Placeholder 9">
            <a:extLst>
              <a:ext uri="{FF2B5EF4-FFF2-40B4-BE49-F238E27FC236}">
                <a16:creationId xmlns:a16="http://schemas.microsoft.com/office/drawing/2014/main" id="{39222C6D-1053-D3CC-67E7-B42898733946}"/>
              </a:ext>
            </a:extLst>
          </p:cNvPr>
          <p:cNvPicPr>
            <a:picLocks noGrp="1" noChangeAspect="1"/>
          </p:cNvPicPr>
          <p:nvPr>
            <p:ph type="pic" sz="quarter" idx="13"/>
          </p:nvPr>
        </p:nvPicPr>
        <p:blipFill>
          <a:blip r:embed="rId2"/>
          <a:srcRect t="7547" b="7547"/>
          <a:stretch/>
        </p:blipFill>
        <p:spPr>
          <a:xfrm>
            <a:off x="4076699" y="0"/>
            <a:ext cx="8115301" cy="3429000"/>
          </a:xfrm>
        </p:spPr>
      </p:pic>
      <p:sp>
        <p:nvSpPr>
          <p:cNvPr id="6" name="Text Placeholder 5">
            <a:extLst>
              <a:ext uri="{FF2B5EF4-FFF2-40B4-BE49-F238E27FC236}">
                <a16:creationId xmlns:a16="http://schemas.microsoft.com/office/drawing/2014/main" id="{DA712408-C77F-EF63-3033-F5122D88B1EE}"/>
              </a:ext>
            </a:extLst>
          </p:cNvPr>
          <p:cNvSpPr>
            <a:spLocks noGrp="1"/>
          </p:cNvSpPr>
          <p:nvPr>
            <p:ph type="body" sz="quarter" idx="15"/>
          </p:nvPr>
        </p:nvSpPr>
        <p:spPr>
          <a:xfrm>
            <a:off x="4556297" y="3833438"/>
            <a:ext cx="7156104" cy="2608926"/>
          </a:xfrm>
        </p:spPr>
        <p:txBody>
          <a:bodyPr>
            <a:normAutofit fontScale="85000" lnSpcReduction="10000"/>
          </a:bodyPr>
          <a:lstStyle/>
          <a:p>
            <a:r>
              <a:rPr lang="en-GB" dirty="0"/>
              <a:t>Hot topic: key challenge for our societies</a:t>
            </a:r>
          </a:p>
          <a:p>
            <a:r>
              <a:rPr lang="en-GB" dirty="0"/>
              <a:t>Both the EU and UK respond to the challenge and strive for global influence</a:t>
            </a:r>
          </a:p>
          <a:p>
            <a:r>
              <a:rPr lang="en-GB" dirty="0"/>
              <a:t>Demonstrates different ways of making decisions</a:t>
            </a:r>
          </a:p>
          <a:p>
            <a:r>
              <a:rPr lang="en-GB" dirty="0"/>
              <a:t>EU-UK relations: different and similar approaches - divergence vs convergence</a:t>
            </a:r>
          </a:p>
          <a:p>
            <a:r>
              <a:rPr lang="en-GB" dirty="0"/>
              <a:t>Touches on our work with young people and the issues they care about</a:t>
            </a:r>
          </a:p>
        </p:txBody>
      </p:sp>
      <p:sp>
        <p:nvSpPr>
          <p:cNvPr id="3" name="Picture Placeholder 2">
            <a:extLst>
              <a:ext uri="{FF2B5EF4-FFF2-40B4-BE49-F238E27FC236}">
                <a16:creationId xmlns:a16="http://schemas.microsoft.com/office/drawing/2014/main" id="{9A5711F5-3F47-F2B1-7570-53BCDB5923CA}"/>
              </a:ext>
            </a:extLst>
          </p:cNvPr>
          <p:cNvSpPr>
            <a:spLocks noGrp="1"/>
          </p:cNvSpPr>
          <p:nvPr>
            <p:ph type="pic" sz="quarter" idx="14"/>
          </p:nvPr>
        </p:nvSpPr>
        <p:spPr/>
        <p:txBody>
          <a:bodyPr/>
          <a:lstStyle/>
          <a:p>
            <a:endParaRPr lang="en-GB"/>
          </a:p>
        </p:txBody>
      </p:sp>
    </p:spTree>
    <p:extLst>
      <p:ext uri="{BB962C8B-B14F-4D97-AF65-F5344CB8AC3E}">
        <p14:creationId xmlns:p14="http://schemas.microsoft.com/office/powerpoint/2010/main" val="1177201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B1C7-619A-D8AE-1D79-4C3E6A348DB0}"/>
              </a:ext>
            </a:extLst>
          </p:cNvPr>
          <p:cNvSpPr>
            <a:spLocks noGrp="1"/>
          </p:cNvSpPr>
          <p:nvPr>
            <p:ph type="title"/>
          </p:nvPr>
        </p:nvSpPr>
        <p:spPr>
          <a:xfrm>
            <a:off x="554400" y="208800"/>
            <a:ext cx="9337744" cy="769493"/>
          </a:xfrm>
        </p:spPr>
        <p:txBody>
          <a:bodyPr>
            <a:normAutofit fontScale="90000"/>
          </a:bodyPr>
          <a:lstStyle/>
          <a:p>
            <a:r>
              <a:rPr lang="en-GB" dirty="0"/>
              <a:t>ISSUES FOR (YOUNG) CITIZENS</a:t>
            </a:r>
          </a:p>
        </p:txBody>
      </p:sp>
      <p:graphicFrame>
        <p:nvGraphicFramePr>
          <p:cNvPr id="7" name="Content Placeholder 6">
            <a:extLst>
              <a:ext uri="{FF2B5EF4-FFF2-40B4-BE49-F238E27FC236}">
                <a16:creationId xmlns:a16="http://schemas.microsoft.com/office/drawing/2014/main" id="{6C2B3386-F3E6-9FA7-C77C-F651E29A1085}"/>
              </a:ext>
            </a:extLst>
          </p:cNvPr>
          <p:cNvGraphicFramePr>
            <a:graphicFrameLocks noGrp="1"/>
          </p:cNvGraphicFramePr>
          <p:nvPr>
            <p:ph sz="quarter" idx="14"/>
            <p:extLst>
              <p:ext uri="{D42A27DB-BD31-4B8C-83A1-F6EECF244321}">
                <p14:modId xmlns:p14="http://schemas.microsoft.com/office/powerpoint/2010/main" val="771039576"/>
              </p:ext>
            </p:extLst>
          </p:nvPr>
        </p:nvGraphicFramePr>
        <p:xfrm>
          <a:off x="931863" y="1695450"/>
          <a:ext cx="10328275" cy="431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574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11E87E-2319-3FF1-015C-52DF037811A7}"/>
              </a:ext>
            </a:extLst>
          </p:cNvPr>
          <p:cNvSpPr>
            <a:spLocks noGrp="1"/>
          </p:cNvSpPr>
          <p:nvPr>
            <p:ph type="title"/>
          </p:nvPr>
        </p:nvSpPr>
        <p:spPr>
          <a:xfrm>
            <a:off x="552537" y="208430"/>
            <a:ext cx="10733435" cy="773776"/>
          </a:xfrm>
        </p:spPr>
        <p:txBody>
          <a:bodyPr>
            <a:normAutofit fontScale="90000"/>
          </a:bodyPr>
          <a:lstStyle/>
          <a:p>
            <a:pPr algn="l"/>
            <a:r>
              <a:rPr lang="en-GB" dirty="0"/>
              <a:t>UK/EU AI REGULATION HISTORY </a:t>
            </a:r>
          </a:p>
        </p:txBody>
      </p:sp>
      <p:sp>
        <p:nvSpPr>
          <p:cNvPr id="5" name="Text Placeholder 4">
            <a:extLst>
              <a:ext uri="{FF2B5EF4-FFF2-40B4-BE49-F238E27FC236}">
                <a16:creationId xmlns:a16="http://schemas.microsoft.com/office/drawing/2014/main" id="{7174BE1E-9FF7-6CC7-1E34-AC169EED7F3B}"/>
              </a:ext>
            </a:extLst>
          </p:cNvPr>
          <p:cNvSpPr>
            <a:spLocks noGrp="1"/>
          </p:cNvSpPr>
          <p:nvPr>
            <p:ph type="body" sz="quarter" idx="14"/>
          </p:nvPr>
        </p:nvSpPr>
        <p:spPr>
          <a:xfrm>
            <a:off x="552537" y="1764000"/>
            <a:ext cx="4756714" cy="597604"/>
          </a:xfrm>
        </p:spPr>
        <p:txBody>
          <a:bodyPr/>
          <a:lstStyle/>
          <a:p>
            <a:r>
              <a:rPr lang="en-GB" dirty="0"/>
              <a:t>United Kingdom</a:t>
            </a:r>
          </a:p>
        </p:txBody>
      </p:sp>
      <p:sp>
        <p:nvSpPr>
          <p:cNvPr id="7" name="Text Placeholder 6">
            <a:extLst>
              <a:ext uri="{FF2B5EF4-FFF2-40B4-BE49-F238E27FC236}">
                <a16:creationId xmlns:a16="http://schemas.microsoft.com/office/drawing/2014/main" id="{5ED71EC9-254B-F12A-A319-9E24F04D7183}"/>
              </a:ext>
            </a:extLst>
          </p:cNvPr>
          <p:cNvSpPr>
            <a:spLocks noGrp="1"/>
          </p:cNvSpPr>
          <p:nvPr>
            <p:ph type="body" sz="quarter" idx="17"/>
          </p:nvPr>
        </p:nvSpPr>
        <p:spPr>
          <a:xfrm>
            <a:off x="552537" y="2374900"/>
            <a:ext cx="5332873" cy="2341777"/>
          </a:xfrm>
        </p:spPr>
        <p:txBody>
          <a:bodyPr>
            <a:normAutofit/>
          </a:bodyPr>
          <a:lstStyle/>
          <a:p>
            <a:r>
              <a:rPr lang="en-GB" sz="1800" dirty="0"/>
              <a:t>March 2023: AI Regulation White Paper</a:t>
            </a:r>
          </a:p>
          <a:p>
            <a:r>
              <a:rPr lang="en-GB" sz="1800" dirty="0"/>
              <a:t>Consultations </a:t>
            </a:r>
          </a:p>
          <a:p>
            <a:r>
              <a:rPr lang="en-GB" sz="1800" dirty="0"/>
              <a:t>February 2024: A pro-innovation approach to AI regulation: government response</a:t>
            </a:r>
          </a:p>
        </p:txBody>
      </p:sp>
      <p:sp>
        <p:nvSpPr>
          <p:cNvPr id="6" name="Text Placeholder 5">
            <a:extLst>
              <a:ext uri="{FF2B5EF4-FFF2-40B4-BE49-F238E27FC236}">
                <a16:creationId xmlns:a16="http://schemas.microsoft.com/office/drawing/2014/main" id="{5695D161-3A95-1AA1-70C2-9DAD8007F58A}"/>
              </a:ext>
            </a:extLst>
          </p:cNvPr>
          <p:cNvSpPr>
            <a:spLocks noGrp="1"/>
          </p:cNvSpPr>
          <p:nvPr>
            <p:ph type="body" sz="quarter" idx="16"/>
          </p:nvPr>
        </p:nvSpPr>
        <p:spPr>
          <a:xfrm>
            <a:off x="6257467" y="1764000"/>
            <a:ext cx="4756714" cy="597604"/>
          </a:xfrm>
        </p:spPr>
        <p:txBody>
          <a:bodyPr/>
          <a:lstStyle/>
          <a:p>
            <a:r>
              <a:rPr lang="en-GB" dirty="0"/>
              <a:t>European Union</a:t>
            </a:r>
          </a:p>
        </p:txBody>
      </p:sp>
      <p:sp>
        <p:nvSpPr>
          <p:cNvPr id="8" name="Text Placeholder 7">
            <a:extLst>
              <a:ext uri="{FF2B5EF4-FFF2-40B4-BE49-F238E27FC236}">
                <a16:creationId xmlns:a16="http://schemas.microsoft.com/office/drawing/2014/main" id="{D367B4EB-0962-A081-F950-2A635C56432B}"/>
              </a:ext>
            </a:extLst>
          </p:cNvPr>
          <p:cNvSpPr>
            <a:spLocks noGrp="1"/>
          </p:cNvSpPr>
          <p:nvPr>
            <p:ph type="body" sz="quarter" idx="18"/>
          </p:nvPr>
        </p:nvSpPr>
        <p:spPr>
          <a:xfrm>
            <a:off x="6306591" y="2374900"/>
            <a:ext cx="5522419" cy="2341777"/>
          </a:xfrm>
        </p:spPr>
        <p:txBody>
          <a:bodyPr>
            <a:normAutofit/>
          </a:bodyPr>
          <a:lstStyle/>
          <a:p>
            <a:r>
              <a:rPr lang="en-GB" sz="1800" dirty="0"/>
              <a:t>March 2024: EP adopts AI Act, the world’s first comprehensive legal framework on AI and will apply in the same way across the EU’s 27 European Member States, creating a harmonized approach to the regulation of AI.</a:t>
            </a:r>
          </a:p>
          <a:p>
            <a:r>
              <a:rPr lang="en-GB" sz="1800" dirty="0"/>
              <a:t> Spring 2025: AU AI Act fully applicable</a:t>
            </a:r>
          </a:p>
          <a:p>
            <a:pPr marL="0" indent="0">
              <a:buNone/>
            </a:pPr>
            <a:endParaRPr lang="hu-HU" dirty="0"/>
          </a:p>
          <a:p>
            <a:endParaRPr lang="en-GB" dirty="0"/>
          </a:p>
          <a:p>
            <a:endParaRPr lang="en-GB" dirty="0"/>
          </a:p>
        </p:txBody>
      </p:sp>
      <p:sp>
        <p:nvSpPr>
          <p:cNvPr id="9" name="Text Placeholder 6">
            <a:extLst>
              <a:ext uri="{FF2B5EF4-FFF2-40B4-BE49-F238E27FC236}">
                <a16:creationId xmlns:a16="http://schemas.microsoft.com/office/drawing/2014/main" id="{5ED71EC9-254B-F12A-A319-9E24F04D7183}"/>
              </a:ext>
            </a:extLst>
          </p:cNvPr>
          <p:cNvSpPr txBox="1">
            <a:spLocks/>
          </p:cNvSpPr>
          <p:nvPr/>
        </p:nvSpPr>
        <p:spPr>
          <a:xfrm>
            <a:off x="610986" y="4921134"/>
            <a:ext cx="10806545" cy="102372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i="1" dirty="0"/>
              <a:t>'Unlike the EU's AI Act, which will create new compliance obligations for a range of AI actors ... the UK government is developing a principles-based framework for existing regulators to interpret and apply within their sector-specific domains‘ - </a:t>
            </a:r>
            <a:r>
              <a:rPr lang="en-GB" sz="1800" dirty="0"/>
              <a:t>White &amp; Case global law firm</a:t>
            </a:r>
          </a:p>
        </p:txBody>
      </p:sp>
    </p:spTree>
    <p:extLst>
      <p:ext uri="{BB962C8B-B14F-4D97-AF65-F5344CB8AC3E}">
        <p14:creationId xmlns:p14="http://schemas.microsoft.com/office/powerpoint/2010/main" val="565524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11E87E-2319-3FF1-015C-52DF037811A7}"/>
              </a:ext>
            </a:extLst>
          </p:cNvPr>
          <p:cNvSpPr>
            <a:spLocks noGrp="1"/>
          </p:cNvSpPr>
          <p:nvPr>
            <p:ph type="title"/>
          </p:nvPr>
        </p:nvSpPr>
        <p:spPr>
          <a:xfrm>
            <a:off x="554400" y="208800"/>
            <a:ext cx="10450802" cy="773776"/>
          </a:xfrm>
        </p:spPr>
        <p:txBody>
          <a:bodyPr>
            <a:normAutofit fontScale="90000"/>
          </a:bodyPr>
          <a:lstStyle/>
          <a:p>
            <a:pPr algn="l"/>
            <a:r>
              <a:rPr lang="en-GB" dirty="0"/>
              <a:t>DIFFERING APPROACHES</a:t>
            </a:r>
          </a:p>
        </p:txBody>
      </p:sp>
      <p:sp>
        <p:nvSpPr>
          <p:cNvPr id="5" name="Text Placeholder 4">
            <a:extLst>
              <a:ext uri="{FF2B5EF4-FFF2-40B4-BE49-F238E27FC236}">
                <a16:creationId xmlns:a16="http://schemas.microsoft.com/office/drawing/2014/main" id="{7174BE1E-9FF7-6CC7-1E34-AC169EED7F3B}"/>
              </a:ext>
            </a:extLst>
          </p:cNvPr>
          <p:cNvSpPr>
            <a:spLocks noGrp="1"/>
          </p:cNvSpPr>
          <p:nvPr>
            <p:ph type="body" sz="quarter" idx="14"/>
          </p:nvPr>
        </p:nvSpPr>
        <p:spPr>
          <a:xfrm>
            <a:off x="554400" y="1764000"/>
            <a:ext cx="4688350" cy="597604"/>
          </a:xfrm>
        </p:spPr>
        <p:txBody>
          <a:bodyPr/>
          <a:lstStyle/>
          <a:p>
            <a:r>
              <a:rPr lang="en-GB" dirty="0"/>
              <a:t>United Kingdom</a:t>
            </a:r>
          </a:p>
        </p:txBody>
      </p:sp>
      <p:sp>
        <p:nvSpPr>
          <p:cNvPr id="7" name="Text Placeholder 6">
            <a:extLst>
              <a:ext uri="{FF2B5EF4-FFF2-40B4-BE49-F238E27FC236}">
                <a16:creationId xmlns:a16="http://schemas.microsoft.com/office/drawing/2014/main" id="{5ED71EC9-254B-F12A-A319-9E24F04D7183}"/>
              </a:ext>
            </a:extLst>
          </p:cNvPr>
          <p:cNvSpPr>
            <a:spLocks noGrp="1"/>
          </p:cNvSpPr>
          <p:nvPr>
            <p:ph type="body" sz="quarter" idx="17"/>
          </p:nvPr>
        </p:nvSpPr>
        <p:spPr>
          <a:xfrm>
            <a:off x="554400" y="2374900"/>
            <a:ext cx="5411557" cy="3365500"/>
          </a:xfrm>
        </p:spPr>
        <p:txBody>
          <a:bodyPr>
            <a:normAutofit fontScale="92500"/>
          </a:bodyPr>
          <a:lstStyle/>
          <a:p>
            <a:r>
              <a:rPr lang="en-GB" sz="1900" dirty="0" err="1"/>
              <a:t>L</a:t>
            </a:r>
            <a:r>
              <a:rPr lang="hu-HU" sz="1900" dirty="0" err="1"/>
              <a:t>ight</a:t>
            </a:r>
            <a:r>
              <a:rPr lang="hu-HU" sz="1900" dirty="0"/>
              <a:t> </a:t>
            </a:r>
            <a:r>
              <a:rPr lang="hu-HU" sz="1900" dirty="0" err="1"/>
              <a:t>regulatory</a:t>
            </a:r>
            <a:r>
              <a:rPr lang="hu-HU" sz="1900" dirty="0"/>
              <a:t> </a:t>
            </a:r>
            <a:r>
              <a:rPr lang="hu-HU" sz="1900" dirty="0" err="1"/>
              <a:t>approach</a:t>
            </a:r>
            <a:r>
              <a:rPr lang="en-GB" sz="1900" dirty="0"/>
              <a:t>, Guidance, ‘Hold and wait’ </a:t>
            </a:r>
          </a:p>
          <a:p>
            <a:r>
              <a:rPr lang="en-GB" sz="1900" dirty="0"/>
              <a:t>‘Vertical’ regulation s</a:t>
            </a:r>
            <a:r>
              <a:rPr lang="hu-HU" sz="1900" dirty="0" err="1"/>
              <a:t>ector</a:t>
            </a:r>
            <a:r>
              <a:rPr lang="hu-HU" sz="1900" dirty="0"/>
              <a:t>-</a:t>
            </a:r>
            <a:r>
              <a:rPr lang="hu-HU" sz="1900" dirty="0" err="1"/>
              <a:t>by</a:t>
            </a:r>
            <a:r>
              <a:rPr lang="hu-HU" sz="1900" dirty="0"/>
              <a:t>-sector</a:t>
            </a:r>
            <a:r>
              <a:rPr lang="en-GB" sz="1900" dirty="0"/>
              <a:t>: existing regulators assess the impact of AI in their field</a:t>
            </a:r>
          </a:p>
          <a:p>
            <a:r>
              <a:rPr lang="en-GB" sz="1900" dirty="0"/>
              <a:t>Focus on promoting UK as home of innovation</a:t>
            </a:r>
          </a:p>
          <a:p>
            <a:r>
              <a:rPr lang="en-GB" sz="1900" dirty="0"/>
              <a:t>Seeks to be home to international AI regulator, for example the it refers the US risk management framework of January 2023.</a:t>
            </a:r>
          </a:p>
          <a:p>
            <a:r>
              <a:rPr lang="en-GB" sz="1900" dirty="0"/>
              <a:t>Does not rule out new laws or a cross-sectoral general regulation in the future.</a:t>
            </a:r>
          </a:p>
          <a:p>
            <a:endParaRPr lang="en-GB" dirty="0"/>
          </a:p>
          <a:p>
            <a:endParaRPr lang="en-GB" dirty="0"/>
          </a:p>
        </p:txBody>
      </p:sp>
      <p:sp>
        <p:nvSpPr>
          <p:cNvPr id="6" name="Text Placeholder 5">
            <a:extLst>
              <a:ext uri="{FF2B5EF4-FFF2-40B4-BE49-F238E27FC236}">
                <a16:creationId xmlns:a16="http://schemas.microsoft.com/office/drawing/2014/main" id="{5695D161-3A95-1AA1-70C2-9DAD8007F58A}"/>
              </a:ext>
            </a:extLst>
          </p:cNvPr>
          <p:cNvSpPr>
            <a:spLocks noGrp="1"/>
          </p:cNvSpPr>
          <p:nvPr>
            <p:ph type="body" sz="quarter" idx="16"/>
          </p:nvPr>
        </p:nvSpPr>
        <p:spPr/>
        <p:txBody>
          <a:bodyPr/>
          <a:lstStyle/>
          <a:p>
            <a:r>
              <a:rPr lang="en-GB" dirty="0"/>
              <a:t>European Union</a:t>
            </a:r>
          </a:p>
        </p:txBody>
      </p:sp>
      <p:sp>
        <p:nvSpPr>
          <p:cNvPr id="8" name="Text Placeholder 7">
            <a:extLst>
              <a:ext uri="{FF2B5EF4-FFF2-40B4-BE49-F238E27FC236}">
                <a16:creationId xmlns:a16="http://schemas.microsoft.com/office/drawing/2014/main" id="{D367B4EB-0962-A081-F950-2A635C56432B}"/>
              </a:ext>
            </a:extLst>
          </p:cNvPr>
          <p:cNvSpPr>
            <a:spLocks noGrp="1"/>
          </p:cNvSpPr>
          <p:nvPr>
            <p:ph type="body" sz="quarter" idx="18"/>
          </p:nvPr>
        </p:nvSpPr>
        <p:spPr>
          <a:xfrm>
            <a:off x="6257467" y="2374899"/>
            <a:ext cx="5405288" cy="4275283"/>
          </a:xfrm>
        </p:spPr>
        <p:txBody>
          <a:bodyPr>
            <a:normAutofit fontScale="92500"/>
          </a:bodyPr>
          <a:lstStyle/>
          <a:p>
            <a:r>
              <a:rPr lang="en-GB" sz="1900" dirty="0"/>
              <a:t>Legislation with penalties</a:t>
            </a:r>
          </a:p>
          <a:p>
            <a:r>
              <a:rPr lang="en-GB" sz="1900" dirty="0"/>
              <a:t>‘Horizontal’ regulation: rules apply across sectors (see EU competences)</a:t>
            </a:r>
          </a:p>
          <a:p>
            <a:r>
              <a:rPr lang="en-GB" sz="1900" dirty="0"/>
              <a:t>Focus to improve the functioning of the European market and to promote human-centric and trustworthy AI, while ensuring a high level of protection of fundamental rights against the harmful effects of AI systems and supporting innovation. </a:t>
            </a:r>
            <a:endParaRPr lang="hu-HU" sz="1900" dirty="0"/>
          </a:p>
          <a:p>
            <a:r>
              <a:rPr lang="en-GB" sz="1900" dirty="0"/>
              <a:t>Focus on the use of AI systems instead of the technology itself.</a:t>
            </a:r>
          </a:p>
          <a:p>
            <a:r>
              <a:rPr lang="en-GB" sz="1900" dirty="0"/>
              <a:t>Risk based approach: the higher the risk the stricter the rules, unacceptable risk is prohibited.</a:t>
            </a:r>
          </a:p>
          <a:p>
            <a:endParaRPr lang="en-GB" dirty="0"/>
          </a:p>
          <a:p>
            <a:pPr marL="0" indent="0">
              <a:buNone/>
            </a:pPr>
            <a:endParaRPr lang="en-GB" dirty="0"/>
          </a:p>
        </p:txBody>
      </p:sp>
    </p:spTree>
    <p:extLst>
      <p:ext uri="{BB962C8B-B14F-4D97-AF65-F5344CB8AC3E}">
        <p14:creationId xmlns:p14="http://schemas.microsoft.com/office/powerpoint/2010/main" val="3365725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11E87E-2319-3FF1-015C-52DF037811A7}"/>
              </a:ext>
            </a:extLst>
          </p:cNvPr>
          <p:cNvSpPr>
            <a:spLocks noGrp="1"/>
          </p:cNvSpPr>
          <p:nvPr>
            <p:ph type="title"/>
          </p:nvPr>
        </p:nvSpPr>
        <p:spPr>
          <a:xfrm>
            <a:off x="554400" y="208800"/>
            <a:ext cx="10217663" cy="773776"/>
          </a:xfrm>
        </p:spPr>
        <p:txBody>
          <a:bodyPr>
            <a:normAutofit fontScale="90000"/>
          </a:bodyPr>
          <a:lstStyle/>
          <a:p>
            <a:pPr algn="l"/>
            <a:r>
              <a:rPr lang="en-GB" dirty="0"/>
              <a:t>A CLOSER LOOK </a:t>
            </a:r>
          </a:p>
        </p:txBody>
      </p:sp>
      <p:sp>
        <p:nvSpPr>
          <p:cNvPr id="5" name="Text Placeholder 4">
            <a:extLst>
              <a:ext uri="{FF2B5EF4-FFF2-40B4-BE49-F238E27FC236}">
                <a16:creationId xmlns:a16="http://schemas.microsoft.com/office/drawing/2014/main" id="{7174BE1E-9FF7-6CC7-1E34-AC169EED7F3B}"/>
              </a:ext>
            </a:extLst>
          </p:cNvPr>
          <p:cNvSpPr>
            <a:spLocks noGrp="1"/>
          </p:cNvSpPr>
          <p:nvPr>
            <p:ph type="body" sz="quarter" idx="14"/>
          </p:nvPr>
        </p:nvSpPr>
        <p:spPr>
          <a:xfrm>
            <a:off x="554400" y="1764000"/>
            <a:ext cx="4688350" cy="597604"/>
          </a:xfrm>
        </p:spPr>
        <p:txBody>
          <a:bodyPr/>
          <a:lstStyle/>
          <a:p>
            <a:r>
              <a:rPr lang="en-GB" dirty="0"/>
              <a:t>United Kingdom</a:t>
            </a:r>
          </a:p>
        </p:txBody>
      </p:sp>
      <p:sp>
        <p:nvSpPr>
          <p:cNvPr id="7" name="Text Placeholder 6">
            <a:extLst>
              <a:ext uri="{FF2B5EF4-FFF2-40B4-BE49-F238E27FC236}">
                <a16:creationId xmlns:a16="http://schemas.microsoft.com/office/drawing/2014/main" id="{5ED71EC9-254B-F12A-A319-9E24F04D7183}"/>
              </a:ext>
            </a:extLst>
          </p:cNvPr>
          <p:cNvSpPr>
            <a:spLocks noGrp="1"/>
          </p:cNvSpPr>
          <p:nvPr>
            <p:ph type="body" sz="quarter" idx="17"/>
          </p:nvPr>
        </p:nvSpPr>
        <p:spPr>
          <a:xfrm>
            <a:off x="554400" y="2441401"/>
            <a:ext cx="5540146" cy="3365500"/>
          </a:xfrm>
        </p:spPr>
        <p:txBody>
          <a:bodyPr>
            <a:normAutofit/>
          </a:bodyPr>
          <a:lstStyle/>
          <a:p>
            <a:pPr marL="0" indent="0">
              <a:buNone/>
            </a:pPr>
            <a:r>
              <a:rPr lang="en-GB" sz="1800" dirty="0"/>
              <a:t>Five principles:</a:t>
            </a:r>
            <a:endParaRPr lang="hu-HU" sz="1800" dirty="0"/>
          </a:p>
          <a:p>
            <a:r>
              <a:rPr lang="en-GB" sz="1800" dirty="0"/>
              <a:t>safety, security and robustness;</a:t>
            </a:r>
            <a:endParaRPr lang="hu-HU" sz="1800" dirty="0"/>
          </a:p>
          <a:p>
            <a:r>
              <a:rPr lang="en-GB" sz="1800" dirty="0"/>
              <a:t>appropriate transparency and explainability;</a:t>
            </a:r>
            <a:endParaRPr lang="hu-HU" sz="1800" dirty="0"/>
          </a:p>
          <a:p>
            <a:r>
              <a:rPr lang="en-GB" sz="1800" dirty="0"/>
              <a:t>fairness;</a:t>
            </a:r>
            <a:endParaRPr lang="hu-HU" sz="1800" dirty="0"/>
          </a:p>
          <a:p>
            <a:r>
              <a:rPr lang="en-GB" sz="1800" dirty="0"/>
              <a:t>accountability and governance; and</a:t>
            </a:r>
            <a:endParaRPr lang="hu-HU" sz="1800" dirty="0"/>
          </a:p>
          <a:p>
            <a:r>
              <a:rPr lang="en-GB" sz="1800" dirty="0"/>
              <a:t>contestability and redress.</a:t>
            </a:r>
            <a:endParaRPr lang="hu-HU" sz="1800" dirty="0"/>
          </a:p>
          <a:p>
            <a:endParaRPr lang="en-GB" dirty="0"/>
          </a:p>
          <a:p>
            <a:endParaRPr lang="en-GB" dirty="0"/>
          </a:p>
        </p:txBody>
      </p:sp>
      <p:sp>
        <p:nvSpPr>
          <p:cNvPr id="6" name="Text Placeholder 5">
            <a:extLst>
              <a:ext uri="{FF2B5EF4-FFF2-40B4-BE49-F238E27FC236}">
                <a16:creationId xmlns:a16="http://schemas.microsoft.com/office/drawing/2014/main" id="{5695D161-3A95-1AA1-70C2-9DAD8007F58A}"/>
              </a:ext>
            </a:extLst>
          </p:cNvPr>
          <p:cNvSpPr>
            <a:spLocks noGrp="1"/>
          </p:cNvSpPr>
          <p:nvPr>
            <p:ph type="body" sz="quarter" idx="16"/>
          </p:nvPr>
        </p:nvSpPr>
        <p:spPr/>
        <p:txBody>
          <a:bodyPr/>
          <a:lstStyle/>
          <a:p>
            <a:r>
              <a:rPr lang="en-GB" dirty="0"/>
              <a:t>European Union</a:t>
            </a:r>
          </a:p>
        </p:txBody>
      </p:sp>
      <p:sp>
        <p:nvSpPr>
          <p:cNvPr id="8" name="Text Placeholder 7">
            <a:extLst>
              <a:ext uri="{FF2B5EF4-FFF2-40B4-BE49-F238E27FC236}">
                <a16:creationId xmlns:a16="http://schemas.microsoft.com/office/drawing/2014/main" id="{D367B4EB-0962-A081-F950-2A635C56432B}"/>
              </a:ext>
            </a:extLst>
          </p:cNvPr>
          <p:cNvSpPr>
            <a:spLocks noGrp="1"/>
          </p:cNvSpPr>
          <p:nvPr>
            <p:ph type="body" sz="quarter" idx="18"/>
          </p:nvPr>
        </p:nvSpPr>
        <p:spPr>
          <a:xfrm>
            <a:off x="6257467" y="2374899"/>
            <a:ext cx="5540146" cy="4275283"/>
          </a:xfrm>
        </p:spPr>
        <p:txBody>
          <a:bodyPr>
            <a:normAutofit fontScale="92500" lnSpcReduction="10000"/>
          </a:bodyPr>
          <a:lstStyle/>
          <a:p>
            <a:pPr marL="0" indent="0">
              <a:buNone/>
            </a:pPr>
            <a:r>
              <a:rPr lang="en-GB" sz="1700" dirty="0"/>
              <a:t>The AI Act introduces:</a:t>
            </a:r>
            <a:endParaRPr lang="hu-HU" sz="1700" dirty="0"/>
          </a:p>
          <a:p>
            <a:pPr lvl="0"/>
            <a:r>
              <a:rPr lang="en-GB" sz="1700" dirty="0"/>
              <a:t>a ban on the use of certain AI systems, allowing the exceptional use of remote biometric identification (RBI) systems used for law enforcement purposes, subject to specific restrictions and safeguards;</a:t>
            </a:r>
            <a:endParaRPr lang="hu-HU" sz="1700" dirty="0"/>
          </a:p>
          <a:p>
            <a:pPr lvl="0"/>
            <a:r>
              <a:rPr lang="en-GB" sz="1700" dirty="0"/>
              <a:t>specific requirements for AI systems considered as high-risk, subject to a conformity assessment before being placed on the EU market;</a:t>
            </a:r>
            <a:endParaRPr lang="hu-HU" sz="1700" dirty="0"/>
          </a:p>
          <a:p>
            <a:pPr lvl="0"/>
            <a:r>
              <a:rPr lang="en-GB" sz="1700" dirty="0"/>
              <a:t>transparency requirements for AI systems involving a limited risk to the health, safety and human rights of EU citizens; and</a:t>
            </a:r>
            <a:endParaRPr lang="hu-HU" sz="1700" dirty="0"/>
          </a:p>
          <a:p>
            <a:pPr lvl="0"/>
            <a:r>
              <a:rPr lang="en-GB" sz="1700" dirty="0"/>
              <a:t>a tailored and tiered governance mechanism for GPAI models, with more stringent obligations for those presenting systemic risks (a separate report will analyse the relevant provisions for GPAI models and systems).</a:t>
            </a:r>
            <a:endParaRPr lang="hu-HU" sz="1700"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1990161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11E87E-2319-3FF1-015C-52DF037811A7}"/>
              </a:ext>
            </a:extLst>
          </p:cNvPr>
          <p:cNvSpPr>
            <a:spLocks noGrp="1"/>
          </p:cNvSpPr>
          <p:nvPr>
            <p:ph type="title"/>
          </p:nvPr>
        </p:nvSpPr>
        <p:spPr>
          <a:xfrm>
            <a:off x="554400" y="208800"/>
            <a:ext cx="10217663" cy="773776"/>
          </a:xfrm>
        </p:spPr>
        <p:txBody>
          <a:bodyPr>
            <a:normAutofit fontScale="90000"/>
          </a:bodyPr>
          <a:lstStyle/>
          <a:p>
            <a:pPr algn="l"/>
            <a:r>
              <a:rPr lang="en-GB" dirty="0"/>
              <a:t>DIVERGENCE: IT’S A TWO-WAY THING</a:t>
            </a:r>
          </a:p>
        </p:txBody>
      </p:sp>
      <p:sp>
        <p:nvSpPr>
          <p:cNvPr id="21" name="Freeform: Shape 20">
            <a:extLst>
              <a:ext uri="{FF2B5EF4-FFF2-40B4-BE49-F238E27FC236}">
                <a16:creationId xmlns:a16="http://schemas.microsoft.com/office/drawing/2014/main" id="{0F44A1BA-8051-ACF7-164C-2F69FA564D28}"/>
              </a:ext>
            </a:extLst>
          </p:cNvPr>
          <p:cNvSpPr/>
          <p:nvPr/>
        </p:nvSpPr>
        <p:spPr>
          <a:xfrm>
            <a:off x="2221207" y="2219098"/>
            <a:ext cx="1511027" cy="3365500"/>
          </a:xfrm>
          <a:custGeom>
            <a:avLst/>
            <a:gdLst>
              <a:gd name="connsiteX0" fmla="*/ 832919 w 1647731"/>
              <a:gd name="connsiteY0" fmla="*/ 0 h 3168713"/>
              <a:gd name="connsiteX1" fmla="*/ 0 w 1647731"/>
              <a:gd name="connsiteY1" fmla="*/ 688063 h 3168713"/>
              <a:gd name="connsiteX2" fmla="*/ 679010 w 1647731"/>
              <a:gd name="connsiteY2" fmla="*/ 851026 h 3168713"/>
              <a:gd name="connsiteX3" fmla="*/ 108641 w 1647731"/>
              <a:gd name="connsiteY3" fmla="*/ 3168713 h 3168713"/>
              <a:gd name="connsiteX4" fmla="*/ 1140736 w 1647731"/>
              <a:gd name="connsiteY4" fmla="*/ 968721 h 3168713"/>
              <a:gd name="connsiteX5" fmla="*/ 1647731 w 1647731"/>
              <a:gd name="connsiteY5" fmla="*/ 1122630 h 3168713"/>
              <a:gd name="connsiteX6" fmla="*/ 832919 w 1647731"/>
              <a:gd name="connsiteY6" fmla="*/ 0 h 3168713"/>
              <a:gd name="connsiteX0" fmla="*/ 832919 w 1647731"/>
              <a:gd name="connsiteY0" fmla="*/ 0 h 3168713"/>
              <a:gd name="connsiteX1" fmla="*/ 0 w 1647731"/>
              <a:gd name="connsiteY1" fmla="*/ 688063 h 3168713"/>
              <a:gd name="connsiteX2" fmla="*/ 452674 w 1647731"/>
              <a:gd name="connsiteY2" fmla="*/ 796706 h 3168713"/>
              <a:gd name="connsiteX3" fmla="*/ 108641 w 1647731"/>
              <a:gd name="connsiteY3" fmla="*/ 3168713 h 3168713"/>
              <a:gd name="connsiteX4" fmla="*/ 1140736 w 1647731"/>
              <a:gd name="connsiteY4" fmla="*/ 968721 h 3168713"/>
              <a:gd name="connsiteX5" fmla="*/ 1647731 w 1647731"/>
              <a:gd name="connsiteY5" fmla="*/ 1122630 h 3168713"/>
              <a:gd name="connsiteX6" fmla="*/ 832919 w 1647731"/>
              <a:gd name="connsiteY6" fmla="*/ 0 h 3168713"/>
              <a:gd name="connsiteX0" fmla="*/ 1276538 w 1647731"/>
              <a:gd name="connsiteY0" fmla="*/ 0 h 3268302"/>
              <a:gd name="connsiteX1" fmla="*/ 0 w 1647731"/>
              <a:gd name="connsiteY1" fmla="*/ 787652 h 3268302"/>
              <a:gd name="connsiteX2" fmla="*/ 452674 w 1647731"/>
              <a:gd name="connsiteY2" fmla="*/ 896295 h 3268302"/>
              <a:gd name="connsiteX3" fmla="*/ 108641 w 1647731"/>
              <a:gd name="connsiteY3" fmla="*/ 3268302 h 3268302"/>
              <a:gd name="connsiteX4" fmla="*/ 1140736 w 1647731"/>
              <a:gd name="connsiteY4" fmla="*/ 1068310 h 3268302"/>
              <a:gd name="connsiteX5" fmla="*/ 1647731 w 1647731"/>
              <a:gd name="connsiteY5" fmla="*/ 1222219 h 3268302"/>
              <a:gd name="connsiteX6" fmla="*/ 1276538 w 1647731"/>
              <a:gd name="connsiteY6" fmla="*/ 0 h 3268302"/>
              <a:gd name="connsiteX0" fmla="*/ 1122630 w 1647731"/>
              <a:gd name="connsiteY0" fmla="*/ 0 h 3268302"/>
              <a:gd name="connsiteX1" fmla="*/ 0 w 1647731"/>
              <a:gd name="connsiteY1" fmla="*/ 787652 h 3268302"/>
              <a:gd name="connsiteX2" fmla="*/ 452674 w 1647731"/>
              <a:gd name="connsiteY2" fmla="*/ 896295 h 3268302"/>
              <a:gd name="connsiteX3" fmla="*/ 108641 w 1647731"/>
              <a:gd name="connsiteY3" fmla="*/ 3268302 h 3268302"/>
              <a:gd name="connsiteX4" fmla="*/ 1140736 w 1647731"/>
              <a:gd name="connsiteY4" fmla="*/ 1068310 h 3268302"/>
              <a:gd name="connsiteX5" fmla="*/ 1647731 w 1647731"/>
              <a:gd name="connsiteY5" fmla="*/ 1222219 h 3268302"/>
              <a:gd name="connsiteX6" fmla="*/ 1122630 w 1647731"/>
              <a:gd name="connsiteY6" fmla="*/ 0 h 3268302"/>
              <a:gd name="connsiteX0" fmla="*/ 1122630 w 1647731"/>
              <a:gd name="connsiteY0" fmla="*/ 0 h 3268302"/>
              <a:gd name="connsiteX1" fmla="*/ 0 w 1647731"/>
              <a:gd name="connsiteY1" fmla="*/ 787652 h 3268302"/>
              <a:gd name="connsiteX2" fmla="*/ 452674 w 1647731"/>
              <a:gd name="connsiteY2" fmla="*/ 896295 h 3268302"/>
              <a:gd name="connsiteX3" fmla="*/ 72428 w 1647731"/>
              <a:gd name="connsiteY3" fmla="*/ 1910282 h 3268302"/>
              <a:gd name="connsiteX4" fmla="*/ 108641 w 1647731"/>
              <a:gd name="connsiteY4" fmla="*/ 3268302 h 3268302"/>
              <a:gd name="connsiteX5" fmla="*/ 1140736 w 1647731"/>
              <a:gd name="connsiteY5" fmla="*/ 1068310 h 3268302"/>
              <a:gd name="connsiteX6" fmla="*/ 1647731 w 1647731"/>
              <a:gd name="connsiteY6" fmla="*/ 1222219 h 3268302"/>
              <a:gd name="connsiteX7" fmla="*/ 1122630 w 1647731"/>
              <a:gd name="connsiteY7" fmla="*/ 0 h 3268302"/>
              <a:gd name="connsiteX0" fmla="*/ 1122630 w 1647731"/>
              <a:gd name="connsiteY0" fmla="*/ 0 h 3268302"/>
              <a:gd name="connsiteX1" fmla="*/ 0 w 1647731"/>
              <a:gd name="connsiteY1" fmla="*/ 787652 h 3268302"/>
              <a:gd name="connsiteX2" fmla="*/ 452674 w 1647731"/>
              <a:gd name="connsiteY2" fmla="*/ 896295 h 3268302"/>
              <a:gd name="connsiteX3" fmla="*/ 72428 w 1647731"/>
              <a:gd name="connsiteY3" fmla="*/ 1910282 h 3268302"/>
              <a:gd name="connsiteX4" fmla="*/ 108641 w 1647731"/>
              <a:gd name="connsiteY4" fmla="*/ 3268302 h 3268302"/>
              <a:gd name="connsiteX5" fmla="*/ 543208 w 1647731"/>
              <a:gd name="connsiteY5" fmla="*/ 1774480 h 3268302"/>
              <a:gd name="connsiteX6" fmla="*/ 1140736 w 1647731"/>
              <a:gd name="connsiteY6" fmla="*/ 1068310 h 3268302"/>
              <a:gd name="connsiteX7" fmla="*/ 1647731 w 1647731"/>
              <a:gd name="connsiteY7" fmla="*/ 1222219 h 3268302"/>
              <a:gd name="connsiteX8" fmla="*/ 1122630 w 1647731"/>
              <a:gd name="connsiteY8" fmla="*/ 0 h 3268302"/>
              <a:gd name="connsiteX0" fmla="*/ 1122630 w 1647731"/>
              <a:gd name="connsiteY0" fmla="*/ 0 h 3268302"/>
              <a:gd name="connsiteX1" fmla="*/ 0 w 1647731"/>
              <a:gd name="connsiteY1" fmla="*/ 787652 h 3268302"/>
              <a:gd name="connsiteX2" fmla="*/ 452674 w 1647731"/>
              <a:gd name="connsiteY2" fmla="*/ 896295 h 3268302"/>
              <a:gd name="connsiteX3" fmla="*/ 72428 w 1647731"/>
              <a:gd name="connsiteY3" fmla="*/ 1910282 h 3268302"/>
              <a:gd name="connsiteX4" fmla="*/ 108641 w 1647731"/>
              <a:gd name="connsiteY4" fmla="*/ 3268302 h 3268302"/>
              <a:gd name="connsiteX5" fmla="*/ 543208 w 1647731"/>
              <a:gd name="connsiteY5" fmla="*/ 1774480 h 3268302"/>
              <a:gd name="connsiteX6" fmla="*/ 1140736 w 1647731"/>
              <a:gd name="connsiteY6" fmla="*/ 1068310 h 3268302"/>
              <a:gd name="connsiteX7" fmla="*/ 1647731 w 1647731"/>
              <a:gd name="connsiteY7" fmla="*/ 1222219 h 3268302"/>
              <a:gd name="connsiteX8" fmla="*/ 1122630 w 1647731"/>
              <a:gd name="connsiteY8" fmla="*/ 0 h 3268302"/>
              <a:gd name="connsiteX0" fmla="*/ 1122630 w 1647731"/>
              <a:gd name="connsiteY0" fmla="*/ 0 h 3268302"/>
              <a:gd name="connsiteX1" fmla="*/ 0 w 1647731"/>
              <a:gd name="connsiteY1" fmla="*/ 787652 h 3268302"/>
              <a:gd name="connsiteX2" fmla="*/ 452674 w 1647731"/>
              <a:gd name="connsiteY2" fmla="*/ 896295 h 3268302"/>
              <a:gd name="connsiteX3" fmla="*/ 72428 w 1647731"/>
              <a:gd name="connsiteY3" fmla="*/ 1910282 h 3268302"/>
              <a:gd name="connsiteX4" fmla="*/ 108641 w 1647731"/>
              <a:gd name="connsiteY4" fmla="*/ 3268302 h 3268302"/>
              <a:gd name="connsiteX5" fmla="*/ 543208 w 1647731"/>
              <a:gd name="connsiteY5" fmla="*/ 1774480 h 3268302"/>
              <a:gd name="connsiteX6" fmla="*/ 1140736 w 1647731"/>
              <a:gd name="connsiteY6" fmla="*/ 1068310 h 3268302"/>
              <a:gd name="connsiteX7" fmla="*/ 1647731 w 1647731"/>
              <a:gd name="connsiteY7" fmla="*/ 1222219 h 3268302"/>
              <a:gd name="connsiteX8" fmla="*/ 1122630 w 1647731"/>
              <a:gd name="connsiteY8" fmla="*/ 0 h 3268302"/>
              <a:gd name="connsiteX0" fmla="*/ 1122630 w 1647731"/>
              <a:gd name="connsiteY0" fmla="*/ 0 h 3268302"/>
              <a:gd name="connsiteX1" fmla="*/ 0 w 1647731"/>
              <a:gd name="connsiteY1" fmla="*/ 787652 h 3268302"/>
              <a:gd name="connsiteX2" fmla="*/ 706171 w 1647731"/>
              <a:gd name="connsiteY2" fmla="*/ 715225 h 3268302"/>
              <a:gd name="connsiteX3" fmla="*/ 72428 w 1647731"/>
              <a:gd name="connsiteY3" fmla="*/ 1910282 h 3268302"/>
              <a:gd name="connsiteX4" fmla="*/ 108641 w 1647731"/>
              <a:gd name="connsiteY4" fmla="*/ 3268302 h 3268302"/>
              <a:gd name="connsiteX5" fmla="*/ 543208 w 1647731"/>
              <a:gd name="connsiteY5" fmla="*/ 1774480 h 3268302"/>
              <a:gd name="connsiteX6" fmla="*/ 1140736 w 1647731"/>
              <a:gd name="connsiteY6" fmla="*/ 1068310 h 3268302"/>
              <a:gd name="connsiteX7" fmla="*/ 1647731 w 1647731"/>
              <a:gd name="connsiteY7" fmla="*/ 1222219 h 3268302"/>
              <a:gd name="connsiteX8" fmla="*/ 1122630 w 1647731"/>
              <a:gd name="connsiteY8" fmla="*/ 0 h 3268302"/>
              <a:gd name="connsiteX0" fmla="*/ 1050202 w 1575303"/>
              <a:gd name="connsiteY0" fmla="*/ 0 h 3268302"/>
              <a:gd name="connsiteX1" fmla="*/ 271604 w 1575303"/>
              <a:gd name="connsiteY1" fmla="*/ 570369 h 3268302"/>
              <a:gd name="connsiteX2" fmla="*/ 633743 w 1575303"/>
              <a:gd name="connsiteY2" fmla="*/ 715225 h 3268302"/>
              <a:gd name="connsiteX3" fmla="*/ 0 w 1575303"/>
              <a:gd name="connsiteY3" fmla="*/ 1910282 h 3268302"/>
              <a:gd name="connsiteX4" fmla="*/ 36213 w 1575303"/>
              <a:gd name="connsiteY4" fmla="*/ 3268302 h 3268302"/>
              <a:gd name="connsiteX5" fmla="*/ 470780 w 1575303"/>
              <a:gd name="connsiteY5" fmla="*/ 1774480 h 3268302"/>
              <a:gd name="connsiteX6" fmla="*/ 1068308 w 1575303"/>
              <a:gd name="connsiteY6" fmla="*/ 1068310 h 3268302"/>
              <a:gd name="connsiteX7" fmla="*/ 1575303 w 1575303"/>
              <a:gd name="connsiteY7" fmla="*/ 1222219 h 3268302"/>
              <a:gd name="connsiteX8" fmla="*/ 1050202 w 1575303"/>
              <a:gd name="connsiteY8" fmla="*/ 0 h 3268302"/>
              <a:gd name="connsiteX0" fmla="*/ 1050202 w 1575303"/>
              <a:gd name="connsiteY0" fmla="*/ 0 h 3268302"/>
              <a:gd name="connsiteX1" fmla="*/ 271604 w 1575303"/>
              <a:gd name="connsiteY1" fmla="*/ 570369 h 3268302"/>
              <a:gd name="connsiteX2" fmla="*/ 633743 w 1575303"/>
              <a:gd name="connsiteY2" fmla="*/ 715225 h 3268302"/>
              <a:gd name="connsiteX3" fmla="*/ 0 w 1575303"/>
              <a:gd name="connsiteY3" fmla="*/ 1910282 h 3268302"/>
              <a:gd name="connsiteX4" fmla="*/ 36213 w 1575303"/>
              <a:gd name="connsiteY4" fmla="*/ 3268302 h 3268302"/>
              <a:gd name="connsiteX5" fmla="*/ 470780 w 1575303"/>
              <a:gd name="connsiteY5" fmla="*/ 1774480 h 3268302"/>
              <a:gd name="connsiteX6" fmla="*/ 1004934 w 1575303"/>
              <a:gd name="connsiteY6" fmla="*/ 814813 h 3268302"/>
              <a:gd name="connsiteX7" fmla="*/ 1575303 w 1575303"/>
              <a:gd name="connsiteY7" fmla="*/ 1222219 h 3268302"/>
              <a:gd name="connsiteX8" fmla="*/ 1050202 w 1575303"/>
              <a:gd name="connsiteY8" fmla="*/ 0 h 3268302"/>
              <a:gd name="connsiteX0" fmla="*/ 1050202 w 1376127"/>
              <a:gd name="connsiteY0" fmla="*/ 0 h 3268302"/>
              <a:gd name="connsiteX1" fmla="*/ 271604 w 1376127"/>
              <a:gd name="connsiteY1" fmla="*/ 570369 h 3268302"/>
              <a:gd name="connsiteX2" fmla="*/ 633743 w 1376127"/>
              <a:gd name="connsiteY2" fmla="*/ 715225 h 3268302"/>
              <a:gd name="connsiteX3" fmla="*/ 0 w 1376127"/>
              <a:gd name="connsiteY3" fmla="*/ 1910282 h 3268302"/>
              <a:gd name="connsiteX4" fmla="*/ 36213 w 1376127"/>
              <a:gd name="connsiteY4" fmla="*/ 3268302 h 3268302"/>
              <a:gd name="connsiteX5" fmla="*/ 470780 w 1376127"/>
              <a:gd name="connsiteY5" fmla="*/ 1774480 h 3268302"/>
              <a:gd name="connsiteX6" fmla="*/ 1004934 w 1376127"/>
              <a:gd name="connsiteY6" fmla="*/ 814813 h 3268302"/>
              <a:gd name="connsiteX7" fmla="*/ 1376127 w 1376127"/>
              <a:gd name="connsiteY7" fmla="*/ 896294 h 3268302"/>
              <a:gd name="connsiteX8" fmla="*/ 1050202 w 1376127"/>
              <a:gd name="connsiteY8" fmla="*/ 0 h 32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6127" h="3268302">
                <a:moveTo>
                  <a:pt x="1050202" y="0"/>
                </a:moveTo>
                <a:lnTo>
                  <a:pt x="271604" y="570369"/>
                </a:lnTo>
                <a:lnTo>
                  <a:pt x="633743" y="715225"/>
                </a:lnTo>
                <a:cubicBezTo>
                  <a:pt x="582440" y="1065292"/>
                  <a:pt x="150891" y="1125648"/>
                  <a:pt x="0" y="1910282"/>
                </a:cubicBezTo>
                <a:lnTo>
                  <a:pt x="36213" y="3268302"/>
                </a:lnTo>
                <a:cubicBezTo>
                  <a:pt x="250478" y="2818647"/>
                  <a:pt x="256515" y="2224135"/>
                  <a:pt x="470780" y="1774480"/>
                </a:cubicBezTo>
                <a:cubicBezTo>
                  <a:pt x="633742" y="1403288"/>
                  <a:pt x="805758" y="1050203"/>
                  <a:pt x="1004934" y="814813"/>
                </a:cubicBezTo>
                <a:lnTo>
                  <a:pt x="1376127" y="896294"/>
                </a:lnTo>
                <a:lnTo>
                  <a:pt x="1050202" y="0"/>
                </a:lnTo>
                <a:close/>
              </a:path>
            </a:pathLst>
          </a:custGeom>
          <a:blipFill dpi="0"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0362ABBA-C4F5-E5FC-7DA9-F5C49D10D41D}"/>
              </a:ext>
            </a:extLst>
          </p:cNvPr>
          <p:cNvSpPr/>
          <p:nvPr/>
        </p:nvSpPr>
        <p:spPr>
          <a:xfrm rot="16200000" flipV="1">
            <a:off x="-3353" y="2801851"/>
            <a:ext cx="3365500" cy="2199994"/>
          </a:xfrm>
          <a:prstGeom prst="rightArrow">
            <a:avLst/>
          </a:prstGeom>
          <a:blipFill dpi="0"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a:blip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3"/>
          <p:cNvSpPr>
            <a:spLocks noGrp="1"/>
          </p:cNvSpPr>
          <p:nvPr>
            <p:ph type="body" sz="quarter" idx="17"/>
          </p:nvPr>
        </p:nvSpPr>
        <p:spPr>
          <a:xfrm>
            <a:off x="4137027" y="1454727"/>
            <a:ext cx="7667045" cy="5587095"/>
          </a:xfrm>
        </p:spPr>
        <p:txBody>
          <a:bodyPr>
            <a:normAutofit fontScale="92500" lnSpcReduction="10000"/>
          </a:bodyPr>
          <a:lstStyle/>
          <a:p>
            <a:r>
              <a:rPr lang="en-GB" sz="1900" dirty="0" err="1"/>
              <a:t>Brexit’s</a:t>
            </a:r>
            <a:r>
              <a:rPr lang="en-GB" sz="1900" dirty="0"/>
              <a:t> impact on the UK's global AI leadership </a:t>
            </a:r>
          </a:p>
          <a:p>
            <a:r>
              <a:rPr lang="en-GB" sz="1900" dirty="0"/>
              <a:t>‘Brussels’ effect: EU is exporter of regulation (laws apply to any firm whose technology is being used in the EU)</a:t>
            </a:r>
          </a:p>
          <a:p>
            <a:r>
              <a:rPr lang="en-GB" sz="1900" dirty="0"/>
              <a:t>The EU AI Act may also apply directly in Northern Ireland under the Windsor Framework </a:t>
            </a:r>
          </a:p>
          <a:p>
            <a:r>
              <a:rPr lang="en-GB" sz="1900" dirty="0"/>
              <a:t>EU-UK Trade and Cooperation Agreement (TCA) (November 2023): the European Parliament welcomed 'regulatory cooperation on ... emerging technologies, including artificial intelligence'. </a:t>
            </a:r>
          </a:p>
          <a:p>
            <a:r>
              <a:rPr lang="en-GB" sz="1900" dirty="0"/>
              <a:t>Re-joining Horizon Europe (February 2024), UK AI minister Jonathan Berry offered to work with the EU on regulation, stating that London's approach to copyright in AI was likely to be 'reasonably close' to that of Brussels. </a:t>
            </a:r>
          </a:p>
          <a:p>
            <a:r>
              <a:rPr lang="en-GB" sz="1900" dirty="0"/>
              <a:t>The UK and France are already cooperating on AI in safety and technology development. </a:t>
            </a:r>
          </a:p>
          <a:p>
            <a:r>
              <a:rPr lang="en-GB" sz="1900" dirty="0"/>
              <a:t>UK general election on 4 July 2024: "</a:t>
            </a:r>
            <a:r>
              <a:rPr lang="en-GB" sz="1900" i="1" dirty="0"/>
              <a:t>A Labour government would urgently introduce binding regulation and establish a new regulatory innovation office for AI</a:t>
            </a:r>
            <a:r>
              <a:rPr lang="en-GB" sz="1900" dirty="0"/>
              <a:t>". </a:t>
            </a:r>
            <a:endParaRPr lang="hu-HU" sz="1900" dirty="0"/>
          </a:p>
          <a:p>
            <a:endParaRPr lang="en-GB" dirty="0"/>
          </a:p>
        </p:txBody>
      </p:sp>
    </p:spTree>
    <p:extLst>
      <p:ext uri="{BB962C8B-B14F-4D97-AF65-F5344CB8AC3E}">
        <p14:creationId xmlns:p14="http://schemas.microsoft.com/office/powerpoint/2010/main" val="707290890"/>
      </p:ext>
    </p:extLst>
  </p:cSld>
  <p:clrMapOvr>
    <a:masterClrMapping/>
  </p:clrMapOvr>
</p:sld>
</file>

<file path=ppt/theme/theme1.xml><?xml version="1.0" encoding="utf-8"?>
<a:theme xmlns:a="http://schemas.openxmlformats.org/drawingml/2006/main" name="ColorBlockVTI">
  <a:themeElements>
    <a:clrScheme name="EP">
      <a:dk1>
        <a:srgbClr val="1C1C1C"/>
      </a:dk1>
      <a:lt1>
        <a:sysClr val="window" lastClr="FFFFFF"/>
      </a:lt1>
      <a:dk2>
        <a:srgbClr val="1C1C1C"/>
      </a:dk2>
      <a:lt2>
        <a:srgbClr val="FFAD00"/>
      </a:lt2>
      <a:accent1>
        <a:srgbClr val="F7C908"/>
      </a:accent1>
      <a:accent2>
        <a:srgbClr val="009CF0"/>
      </a:accent2>
      <a:accent3>
        <a:srgbClr val="C885FF"/>
      </a:accent3>
      <a:accent4>
        <a:srgbClr val="8FF58A"/>
      </a:accent4>
      <a:accent5>
        <a:srgbClr val="FF6047"/>
      </a:accent5>
      <a:accent6>
        <a:srgbClr val="FFAD00"/>
      </a:accent6>
      <a:hlink>
        <a:srgbClr val="00D7FF"/>
      </a:hlink>
      <a:folHlink>
        <a:srgbClr val="00D7FF"/>
      </a:folHlink>
    </a:clrScheme>
    <a:fontScheme name="EPLO">
      <a:majorFont>
        <a:latin typeface="EuropeaNarrowExtrabold"/>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2848626_TF89117832_Win32" id="{DB0A3224-88B5-430B-9AD1-D790B94EF5D8}" vid="{070D6B8A-04B9-4AE4-ADE6-362B2ED255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B74957FEBD7B4DBBA0A95294F09825" ma:contentTypeVersion="2" ma:contentTypeDescription="Create a new document." ma:contentTypeScope="" ma:versionID="de6f73a86d6bb21ccdd1b3a74fdc747e">
  <xsd:schema xmlns:xsd="http://www.w3.org/2001/XMLSchema" xmlns:xs="http://www.w3.org/2001/XMLSchema" xmlns:p="http://schemas.microsoft.com/office/2006/metadata/properties" xmlns:ns2="729a3a16-489e-47aa-aaa5-dacbe06eda2a" targetNamespace="http://schemas.microsoft.com/office/2006/metadata/properties" ma:root="true" ma:fieldsID="922a85f8f32f61e249d9bcbdfbc7ed78" ns2:_="">
    <xsd:import namespace="729a3a16-489e-47aa-aaa5-dacbe06eda2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9a3a16-489e-47aa-aaa5-dacbe06eda2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B4F4AD-B41D-4034-8644-8CBE415CB4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9a3a16-489e-47aa-aaa5-dacbe06eda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757C30-AE9A-4680-90EB-19D282EC2B7C}">
  <ds:schemaRefs>
    <ds:schemaRef ds:uri="http://purl.org/dc/dcmitype/"/>
    <ds:schemaRef ds:uri="http://schemas.microsoft.com/office/2006/metadata/properties"/>
    <ds:schemaRef ds:uri="http://schemas.openxmlformats.org/package/2006/metadata/core-properties"/>
    <ds:schemaRef ds:uri="729a3a16-489e-47aa-aaa5-dacbe06eda2a"/>
    <ds:schemaRef ds:uri="http://schemas.microsoft.com/office/infopath/2007/PartnerControls"/>
    <ds:schemaRef ds:uri="http://schemas.microsoft.com/office/2006/documentManagement/types"/>
    <ds:schemaRef ds:uri="http://purl.org/dc/elements/1.1/"/>
    <ds:schemaRef ds:uri="http://purl.org/dc/terms/"/>
    <ds:schemaRef ds:uri="http://www.w3.org/XML/1998/namespace"/>
  </ds:schemaRefs>
</ds:datastoreItem>
</file>

<file path=customXml/itemProps3.xml><?xml version="1.0" encoding="utf-8"?>
<ds:datastoreItem xmlns:ds="http://schemas.openxmlformats.org/officeDocument/2006/customXml" ds:itemID="{A5CCB28C-7D26-4A36-9CFC-D739C28F3D18}">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Colour block design</Template>
  <TotalTime>2369</TotalTime>
  <Words>1449</Words>
  <Application>Microsoft Office PowerPoint</Application>
  <PresentationFormat>Widescreen</PresentationFormat>
  <Paragraphs>198</Paragraphs>
  <Slides>29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EuropeaNarrowExtrabold</vt:lpstr>
      <vt:lpstr>EuropeaEco</vt:lpstr>
      <vt:lpstr>Arial</vt:lpstr>
      <vt:lpstr>Calibri</vt:lpstr>
      <vt:lpstr>Avenir Next LT Pro</vt:lpstr>
      <vt:lpstr>ColorBlockVTI</vt:lpstr>
      <vt:lpstr>AI: MISINFORMATION, TRANSPARENCY, AND LEGISLATION</vt:lpstr>
      <vt:lpstr>PRESENTERS</vt:lpstr>
      <vt:lpstr>WHAT IS THE WORK OF THE EUROPEAN PARLIAMENT IN THE UK?</vt:lpstr>
      <vt:lpstr>WHY ARE WE TALKING ABOUT AI?</vt:lpstr>
      <vt:lpstr>ISSUES FOR (YOUNG) CITIZENS</vt:lpstr>
      <vt:lpstr>UK/EU AI REGULATION HISTORY </vt:lpstr>
      <vt:lpstr>DIFFERING APPROACHES</vt:lpstr>
      <vt:lpstr>A CLOSER LOOK </vt:lpstr>
      <vt:lpstr>DIVERGENCE: IT’S A TWO-WAY THING</vt:lpstr>
      <vt:lpstr>AI ACTION TIMELINE</vt:lpstr>
      <vt:lpstr>USEFUL SOURCES</vt:lpstr>
      <vt:lpstr>VERTICAL VS HORIZONTAL</vt:lpstr>
      <vt:lpstr>GET THE RISK RIGHT</vt:lpstr>
      <vt:lpstr>GET THE RISK RIGHT</vt:lpstr>
      <vt:lpstr>GET THE RISK RIGHT</vt:lpstr>
      <vt:lpstr>GET THE RISK RIGHT</vt:lpstr>
      <vt:lpstr>GET THE RISK RIGHT</vt:lpstr>
      <vt:lpstr>GET THE RISK RIGHT</vt:lpstr>
      <vt:lpstr>GET THE RISK RIGHT</vt:lpstr>
      <vt:lpstr>GET THE RISK RIGHT</vt:lpstr>
      <vt:lpstr>GET THE RISK RIGHT</vt:lpstr>
      <vt:lpstr>GET THE RISK RIGHT</vt:lpstr>
      <vt:lpstr>GET THE RISK RIGHT</vt:lpstr>
      <vt:lpstr>GET THE RISK RIGHT</vt:lpstr>
      <vt:lpstr>GET THE RISK RIGHT</vt:lpstr>
      <vt:lpstr>WHAT IS TRANSPARENCY?</vt:lpstr>
      <vt:lpstr>HOW WOULD YOU STOP THIS?</vt:lpstr>
      <vt:lpstr>HOW WOULD YOU DEAL WITH THIS?</vt:lpstr>
      <vt:lpstr>HOW WOULD YOU DEAL WITH THIS?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MISINFORMATION, TRANSPARENCY, AND LEGISLATION</dc:title>
  <dc:creator>Asher Jacobsberg</dc:creator>
  <cp:lastModifiedBy>Asher Jacobsberg</cp:lastModifiedBy>
  <cp:revision>24</cp:revision>
  <dcterms:created xsi:type="dcterms:W3CDTF">2024-06-14T15:15:38Z</dcterms:created>
  <dcterms:modified xsi:type="dcterms:W3CDTF">2024-06-27T12:49:28Z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0x010100DEB74957FEBD7B4DBBA0A95294F09825</vt:lpwstr>
  </property>
</Properties>
</file>