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7" r:id="rId3"/>
    <p:sldId id="262" r:id="rId4"/>
    <p:sldId id="267" r:id="rId5"/>
    <p:sldId id="266" r:id="rId6"/>
    <p:sldId id="268" r:id="rId7"/>
    <p:sldId id="256" r:id="rId8"/>
    <p:sldId id="261" r:id="rId9"/>
    <p:sldId id="263" r:id="rId10"/>
    <p:sldId id="265" r:id="rId11"/>
    <p:sldId id="26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6DF05-431A-41AE-927D-541227E8EC70}">
          <p14:sldIdLst>
            <p14:sldId id="264"/>
            <p14:sldId id="257"/>
            <p14:sldId id="262"/>
            <p14:sldId id="267"/>
            <p14:sldId id="266"/>
            <p14:sldId id="268"/>
            <p14:sldId id="256"/>
            <p14:sldId id="261"/>
            <p14:sldId id="263"/>
            <p14:sldId id="265"/>
            <p14:sldId id="26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830E6-F870-60BA-76E6-8F44FE7BFA9E}" v="3" dt="2024-11-22T13:51:25.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5AAD-367F-C85B-114D-2EF6690757B2}"/>
              </a:ext>
            </a:extLst>
          </p:cNvPr>
          <p:cNvSpPr>
            <a:spLocks noGrp="1"/>
          </p:cNvSpPr>
          <p:nvPr>
            <p:ph type="title"/>
          </p:nvPr>
        </p:nvSpPr>
        <p:spPr>
          <a:xfrm>
            <a:off x="996351" y="4577691"/>
            <a:ext cx="10515600" cy="1325563"/>
          </a:xfrm>
        </p:spPr>
        <p:txBody>
          <a:bodyPr/>
          <a:lstStyle/>
          <a:p>
            <a:pPr algn="ctr"/>
            <a:r>
              <a:rPr lang="en-US">
                <a:solidFill>
                  <a:schemeClr val="bg1"/>
                </a:solidFill>
              </a:rPr>
              <a:t>UK Youth Parliament</a:t>
            </a:r>
          </a:p>
        </p:txBody>
      </p:sp>
    </p:spTree>
    <p:extLst>
      <p:ext uri="{BB962C8B-B14F-4D97-AF65-F5344CB8AC3E}">
        <p14:creationId xmlns:p14="http://schemas.microsoft.com/office/powerpoint/2010/main" val="169602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819B5-E535-2C3B-4396-FBC38889CA07}"/>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Political Groups</a:t>
            </a:r>
          </a:p>
        </p:txBody>
      </p:sp>
      <p:sp>
        <p:nvSpPr>
          <p:cNvPr id="3" name="Content Placeholder 2">
            <a:extLst>
              <a:ext uri="{FF2B5EF4-FFF2-40B4-BE49-F238E27FC236}">
                <a16:creationId xmlns:a16="http://schemas.microsoft.com/office/drawing/2014/main" id="{A99914A1-1BFF-9B1C-C1A7-9350CE3FBFFE}"/>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1500" dirty="0"/>
              <a:t>There are eight political groups in the current parliament </a:t>
            </a:r>
          </a:p>
          <a:p>
            <a:pPr lvl="2"/>
            <a:r>
              <a:rPr lang="en-US" sz="1500" dirty="0"/>
              <a:t>The group of the European people's parliament</a:t>
            </a:r>
          </a:p>
          <a:p>
            <a:pPr lvl="2"/>
            <a:r>
              <a:rPr lang="en-US" sz="1500" dirty="0"/>
              <a:t>Group of the Progressive Alliance of Socialists and Democrats</a:t>
            </a:r>
          </a:p>
          <a:p>
            <a:pPr lvl="2"/>
            <a:r>
              <a:rPr lang="en-US" sz="1500" dirty="0"/>
              <a:t>Renew Europe </a:t>
            </a:r>
          </a:p>
          <a:p>
            <a:pPr lvl="2"/>
            <a:r>
              <a:rPr lang="en-US" sz="1500" dirty="0"/>
              <a:t>Group of the Greens/European Free </a:t>
            </a:r>
            <a:r>
              <a:rPr lang="en-US" sz="1500" dirty="0" err="1"/>
              <a:t>Aliance</a:t>
            </a:r>
            <a:endParaRPr lang="en-US" sz="1500" dirty="0"/>
          </a:p>
          <a:p>
            <a:pPr lvl="2"/>
            <a:r>
              <a:rPr lang="en-US" sz="1500" dirty="0"/>
              <a:t>European Conservatives and Reformists Group</a:t>
            </a:r>
          </a:p>
          <a:p>
            <a:pPr lvl="2"/>
            <a:r>
              <a:rPr lang="en-US" sz="1500" dirty="0"/>
              <a:t>Patriots for Europe</a:t>
            </a:r>
          </a:p>
          <a:p>
            <a:pPr lvl="2"/>
            <a:r>
              <a:rPr lang="en-US" sz="1500" dirty="0"/>
              <a:t>Europe of Sovereign Nations</a:t>
            </a:r>
          </a:p>
          <a:p>
            <a:pPr lvl="2"/>
            <a:r>
              <a:rPr lang="en-US" sz="1500" dirty="0"/>
              <a:t>The Left Group in the European Parliament</a:t>
            </a:r>
          </a:p>
          <a:p>
            <a:pPr lvl="2"/>
            <a:r>
              <a:rPr lang="en-US" sz="1500" dirty="0"/>
              <a:t>Some MEP's sit as non-attached MEP's- known as non-</a:t>
            </a:r>
            <a:r>
              <a:rPr lang="en-US" sz="1500" dirty="0" err="1"/>
              <a:t>inscrits</a:t>
            </a:r>
            <a:r>
              <a:rPr lang="en-US" sz="1500" dirty="0"/>
              <a:t>.</a:t>
            </a:r>
          </a:p>
          <a:p>
            <a:pPr lvl="2"/>
            <a:endParaRPr lang="en-US" sz="1500" dirty="0"/>
          </a:p>
          <a:p>
            <a:pPr lvl="2"/>
            <a:endParaRPr lang="en-US" sz="1500" dirty="0"/>
          </a:p>
          <a:p>
            <a:pPr lvl="1"/>
            <a:endParaRPr lang="en-US" sz="1500" dirty="0"/>
          </a:p>
        </p:txBody>
      </p:sp>
      <p:sp>
        <p:nvSpPr>
          <p:cNvPr id="4" name="TextBox 3">
            <a:extLst>
              <a:ext uri="{FF2B5EF4-FFF2-40B4-BE49-F238E27FC236}">
                <a16:creationId xmlns:a16="http://schemas.microsoft.com/office/drawing/2014/main" id="{1C8A7DB7-D10D-A726-A930-41B85F649530}"/>
              </a:ext>
            </a:extLst>
          </p:cNvPr>
          <p:cNvSpPr txBox="1"/>
          <p:nvPr/>
        </p:nvSpPr>
        <p:spPr>
          <a:xfrm>
            <a:off x="6256020" y="2177456"/>
            <a:ext cx="5097780" cy="379574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marL="285750" indent="-228600">
              <a:lnSpc>
                <a:spcPct val="90000"/>
              </a:lnSpc>
              <a:spcAft>
                <a:spcPts val="600"/>
              </a:spcAft>
              <a:buFont typeface="Arial" panose="020B0604020202020204" pitchFamily="34" charset="0"/>
              <a:buChar char="•"/>
            </a:pPr>
            <a:r>
              <a:rPr lang="en-US" sz="2200" dirty="0"/>
              <a:t>Over the nine terms that the EP has sat, the number of MEPs, Member states, political groups and the number of national political parties have increased and sometimes shrunk.</a:t>
            </a:r>
          </a:p>
          <a:p>
            <a:pPr marL="285750" indent="-228600">
              <a:lnSpc>
                <a:spcPct val="90000"/>
              </a:lnSpc>
              <a:spcAft>
                <a:spcPts val="600"/>
              </a:spcAft>
              <a:buFont typeface="Arial" panose="020B0604020202020204" pitchFamily="34" charset="0"/>
              <a:buChar char="•"/>
            </a:pPr>
            <a:r>
              <a:rPr lang="en-US" sz="2200" dirty="0"/>
              <a:t>For example:</a:t>
            </a:r>
          </a:p>
          <a:p>
            <a:pPr marL="1200150" lvl="2" indent="-228600">
              <a:lnSpc>
                <a:spcPct val="90000"/>
              </a:lnSpc>
              <a:spcAft>
                <a:spcPts val="600"/>
              </a:spcAft>
              <a:buFont typeface="Arial" panose="020B0604020202020204" pitchFamily="34" charset="0"/>
              <a:buChar char="•"/>
            </a:pPr>
            <a:r>
              <a:rPr lang="en-US" sz="2200" dirty="0"/>
              <a:t>Session of 1979-84: 410 MEPs. Session of 2014-19: 751 MEPs.</a:t>
            </a:r>
            <a:br>
              <a:rPr lang="en-US" sz="2200" dirty="0"/>
            </a:br>
            <a:r>
              <a:rPr lang="en-US" sz="2200" dirty="0"/>
              <a:t>Session of 2024-29: 720 MEPs</a:t>
            </a:r>
          </a:p>
          <a:p>
            <a:pPr marL="1200150" lvl="2" indent="-228600">
              <a:lnSpc>
                <a:spcPct val="90000"/>
              </a:lnSpc>
              <a:spcAft>
                <a:spcPts val="600"/>
              </a:spcAft>
              <a:buFont typeface="Arial" panose="020B0604020202020204" pitchFamily="34" charset="0"/>
              <a:buChar char="•"/>
            </a:pPr>
            <a:r>
              <a:rPr lang="en-US" sz="2200" dirty="0"/>
              <a:t>Session of 1979-84: 9 member states. Session of 2014-19: 28 member states. Session of 2024-29: 27 member states</a:t>
            </a:r>
          </a:p>
        </p:txBody>
      </p:sp>
    </p:spTree>
    <p:extLst>
      <p:ext uri="{BB962C8B-B14F-4D97-AF65-F5344CB8AC3E}">
        <p14:creationId xmlns:p14="http://schemas.microsoft.com/office/powerpoint/2010/main" val="168617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7AEBD9-7936-79AB-E3D0-F692E3DABE72}"/>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Electoral system </a:t>
            </a:r>
          </a:p>
        </p:txBody>
      </p:sp>
      <p:sp>
        <p:nvSpPr>
          <p:cNvPr id="3" name="Content Placeholder 2">
            <a:extLst>
              <a:ext uri="{FF2B5EF4-FFF2-40B4-BE49-F238E27FC236}">
                <a16:creationId xmlns:a16="http://schemas.microsoft.com/office/drawing/2014/main" id="{3020E68A-445D-152C-35F1-0BF2444341FA}"/>
              </a:ext>
            </a:extLst>
          </p:cNvPr>
          <p:cNvSpPr>
            <a:spLocks noGrp="1"/>
          </p:cNvSpPr>
          <p:nvPr>
            <p:ph idx="1"/>
          </p:nvPr>
        </p:nvSpPr>
        <p:spPr>
          <a:xfrm>
            <a:off x="804672" y="2421682"/>
            <a:ext cx="4977578" cy="3639289"/>
          </a:xfrm>
        </p:spPr>
        <p:txBody>
          <a:bodyPr vert="horz" lIns="91440" tIns="45720" rIns="91440" bIns="45720" rtlCol="0" anchor="ctr">
            <a:noAutofit/>
          </a:bodyPr>
          <a:lstStyle/>
          <a:p>
            <a:r>
              <a:rPr lang="en-US" sz="1600" dirty="0">
                <a:solidFill>
                  <a:schemeClr val="tx2"/>
                </a:solidFill>
              </a:rPr>
              <a:t>The EP has up to 720 seats.</a:t>
            </a:r>
          </a:p>
          <a:p>
            <a:r>
              <a:rPr lang="en-US" sz="1600" dirty="0">
                <a:solidFill>
                  <a:schemeClr val="tx2"/>
                </a:solidFill>
              </a:rPr>
              <a:t>MEPs are elected for these seats under national electoral systems, but these have to observe common principles established in EU law.</a:t>
            </a:r>
          </a:p>
          <a:p>
            <a:r>
              <a:rPr lang="en-US" sz="1600" dirty="0">
                <a:solidFill>
                  <a:schemeClr val="tx2"/>
                </a:solidFill>
              </a:rPr>
              <a:t>Almost all Member States allow the possibility to vote from abroad in EP elections. </a:t>
            </a:r>
          </a:p>
          <a:p>
            <a:r>
              <a:rPr lang="en-US" sz="1600" dirty="0">
                <a:solidFill>
                  <a:schemeClr val="tx2"/>
                </a:solidFill>
              </a:rPr>
              <a:t>The Amendments to the 1976 Electoral Act state that Member States may provide the possibilities of advance voting, postal voting and electronic and internet voting in elections to the EP.</a:t>
            </a:r>
          </a:p>
          <a:p>
            <a:r>
              <a:rPr lang="en-US" sz="1600" dirty="0">
                <a:solidFill>
                  <a:schemeClr val="tx2"/>
                </a:solidFill>
              </a:rPr>
              <a:t>The minimum age to be eligible to vote and to stand as a candidate in the European election is established by national law. In most Member States, it is 18. In Greece it is 17, in Belgium, Germany, Austria and Malta it is 16. </a:t>
            </a:r>
          </a:p>
        </p:txBody>
      </p:sp>
      <p:grpSp>
        <p:nvGrpSpPr>
          <p:cNvPr id="23" name="Group 2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4" name="Freeform: Shape 2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Bank">
            <a:extLst>
              <a:ext uri="{FF2B5EF4-FFF2-40B4-BE49-F238E27FC236}">
                <a16:creationId xmlns:a16="http://schemas.microsoft.com/office/drawing/2014/main" id="{D0E79CCF-C2D7-0A2C-34B5-72998DEFD7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83830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7B899A-D789-4E6F-5E8B-8E8A88C6AD0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Thank you for listening! </a:t>
            </a:r>
          </a:p>
        </p:txBody>
      </p:sp>
      <p:sp>
        <p:nvSpPr>
          <p:cNvPr id="3" name="Text Placeholder 2">
            <a:extLst>
              <a:ext uri="{FF2B5EF4-FFF2-40B4-BE49-F238E27FC236}">
                <a16:creationId xmlns:a16="http://schemas.microsoft.com/office/drawing/2014/main" id="{8DEF396B-F77A-61D6-FC38-8920A36E3536}"/>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200" kern="1200">
                <a:solidFill>
                  <a:schemeClr val="tx1"/>
                </a:solidFill>
                <a:latin typeface="+mn-lt"/>
                <a:ea typeface="+mn-ea"/>
                <a:cs typeface="+mn-cs"/>
              </a:rPr>
              <a:t>Any questions please email 19dellowb@stroudhigh.gloucs.sch.uk</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50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7AE28-A849-7ABF-48FC-8CB68F39F4B6}"/>
              </a:ext>
            </a:extLst>
          </p:cNvPr>
          <p:cNvSpPr>
            <a:spLocks noGrp="1"/>
          </p:cNvSpPr>
          <p:nvPr>
            <p:ph type="title"/>
          </p:nvPr>
        </p:nvSpPr>
        <p:spPr>
          <a:xfrm>
            <a:off x="1137033" y="670559"/>
            <a:ext cx="4683321" cy="2148841"/>
          </a:xfrm>
        </p:spPr>
        <p:txBody>
          <a:bodyPr anchor="t">
            <a:normAutofit/>
          </a:bodyPr>
          <a:lstStyle/>
          <a:p>
            <a:r>
              <a:rPr lang="en-US"/>
              <a:t>What is the UK Youth Parliament? </a:t>
            </a:r>
          </a:p>
        </p:txBody>
      </p:sp>
      <p:pic>
        <p:nvPicPr>
          <p:cNvPr id="4" name="Picture 3" descr="A black and white x on a purple background&#10;&#10;Description automatically generated">
            <a:extLst>
              <a:ext uri="{FF2B5EF4-FFF2-40B4-BE49-F238E27FC236}">
                <a16:creationId xmlns:a16="http://schemas.microsoft.com/office/drawing/2014/main" id="{34BD6300-DC7E-54DE-0CC4-8B3A6AED5AD1}"/>
              </a:ext>
            </a:extLst>
          </p:cNvPr>
          <p:cNvPicPr>
            <a:picLocks noChangeAspect="1"/>
          </p:cNvPicPr>
          <p:nvPr/>
        </p:nvPicPr>
        <p:blipFill>
          <a:blip r:embed="rId2"/>
          <a:srcRect l="1924" r="1421"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9349C00A-1C3F-75A6-C8ED-20F4BC6DA5F3}"/>
              </a:ext>
            </a:extLst>
          </p:cNvPr>
          <p:cNvSpPr>
            <a:spLocks noGrp="1"/>
          </p:cNvSpPr>
          <p:nvPr>
            <p:ph idx="1"/>
          </p:nvPr>
        </p:nvSpPr>
        <p:spPr>
          <a:xfrm>
            <a:off x="6797004" y="670559"/>
            <a:ext cx="4555782" cy="4178984"/>
          </a:xfrm>
        </p:spPr>
        <p:txBody>
          <a:bodyPr vert="horz" lIns="91440" tIns="45720" rIns="91440" bIns="45720" rtlCol="0" anchor="t">
            <a:noAutofit/>
          </a:bodyPr>
          <a:lstStyle/>
          <a:p>
            <a:pPr marL="342900" indent="-342900">
              <a:buFont typeface="Arial,Sans-Serif" panose="020B0604020202020204" pitchFamily="34" charset="0"/>
            </a:pPr>
            <a:r>
              <a:rPr lang="en-US" sz="2400">
                <a:latin typeface="Avenir Next LT Pro"/>
              </a:rPr>
              <a:t>The UK Youth Parliament is a group of 369 elected young people from the ages of 11-18 who represent their constituencies as a whole.</a:t>
            </a:r>
          </a:p>
          <a:p>
            <a:pPr marL="342900" indent="-342900">
              <a:buFont typeface="Arial,Sans-Serif" panose="020B0604020202020204" pitchFamily="34" charset="0"/>
            </a:pPr>
            <a:r>
              <a:rPr lang="en-US" sz="2400">
                <a:latin typeface="Avenir Next LT Pro"/>
              </a:rPr>
              <a:t>Aims to move social change, and create new opportunities for young people. </a:t>
            </a:r>
          </a:p>
          <a:p>
            <a:r>
              <a:rPr lang="en-US" sz="2400">
                <a:latin typeface="Avenir Next LT Pro"/>
              </a:rPr>
              <a:t>Gives us access to head decision makers, and puts young people at the forefront of policy making. </a:t>
            </a:r>
          </a:p>
          <a:p>
            <a:endParaRPr lang="en-US" sz="2000"/>
          </a:p>
        </p:txBody>
      </p:sp>
    </p:spTree>
    <p:extLst>
      <p:ext uri="{BB962C8B-B14F-4D97-AF65-F5344CB8AC3E}">
        <p14:creationId xmlns:p14="http://schemas.microsoft.com/office/powerpoint/2010/main" val="207849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2BA2F-F4AD-2076-4B60-E75F4321454D}"/>
              </a:ext>
            </a:extLst>
          </p:cNvPr>
          <p:cNvSpPr>
            <a:spLocks noGrp="1"/>
          </p:cNvSpPr>
          <p:nvPr>
            <p:ph type="title"/>
          </p:nvPr>
        </p:nvSpPr>
        <p:spPr>
          <a:xfrm>
            <a:off x="1137033" y="670559"/>
            <a:ext cx="4683321" cy="2148841"/>
          </a:xfrm>
        </p:spPr>
        <p:txBody>
          <a:bodyPr vert="horz" lIns="91440" tIns="45720" rIns="91440" bIns="45720" rtlCol="0" anchor="t">
            <a:normAutofit/>
          </a:bodyPr>
          <a:lstStyle/>
          <a:p>
            <a:br>
              <a:rPr lang="en-US" sz="4400"/>
            </a:br>
            <a:r>
              <a:rPr lang="en-US" sz="4400"/>
              <a:t>What is my role? </a:t>
            </a:r>
          </a:p>
        </p:txBody>
      </p:sp>
      <p:pic>
        <p:nvPicPr>
          <p:cNvPr id="5" name="Picture Placeholder 4" descr="A person standing in a room with a group of people in the background&#10;&#10;Description automatically generated">
            <a:extLst>
              <a:ext uri="{FF2B5EF4-FFF2-40B4-BE49-F238E27FC236}">
                <a16:creationId xmlns:a16="http://schemas.microsoft.com/office/drawing/2014/main" id="{473B41F8-3B19-70B0-9BC1-52DF22011109}"/>
              </a:ext>
            </a:extLst>
          </p:cNvPr>
          <p:cNvPicPr>
            <a:picLocks noGrp="1" noChangeAspect="1"/>
          </p:cNvPicPr>
          <p:nvPr>
            <p:ph type="pic" idx="1"/>
          </p:nvPr>
        </p:nvPicPr>
        <p:blipFill>
          <a:blip r:embed="rId2"/>
          <a:srcRect b="1281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Text Placeholder 3">
            <a:extLst>
              <a:ext uri="{FF2B5EF4-FFF2-40B4-BE49-F238E27FC236}">
                <a16:creationId xmlns:a16="http://schemas.microsoft.com/office/drawing/2014/main" id="{3B7F94B4-0727-77CB-028E-CCA607A936BC}"/>
              </a:ext>
            </a:extLst>
          </p:cNvPr>
          <p:cNvSpPr>
            <a:spLocks noGrp="1"/>
          </p:cNvSpPr>
          <p:nvPr>
            <p:ph type="body" sz="half" idx="2"/>
          </p:nvPr>
        </p:nvSpPr>
        <p:spPr>
          <a:xfrm>
            <a:off x="6797004" y="670559"/>
            <a:ext cx="4555782" cy="5445076"/>
          </a:xfrm>
        </p:spPr>
        <p:txBody>
          <a:bodyPr vert="horz" lIns="91440" tIns="45720" rIns="91440" bIns="45720" rtlCol="0" anchor="t">
            <a:normAutofit/>
          </a:bodyPr>
          <a:lstStyle/>
          <a:p>
            <a:pPr marL="342900" indent="-228600">
              <a:buFont typeface="Arial" panose="020B0604020202020204" pitchFamily="34" charset="0"/>
              <a:buChar char="•"/>
            </a:pPr>
            <a:r>
              <a:rPr lang="en-US" sz="2400"/>
              <a:t>Member of the Youth Parliament for Stroud and The </a:t>
            </a:r>
            <a:r>
              <a:rPr lang="en-US" sz="2400" err="1"/>
              <a:t>Cotswolds</a:t>
            </a:r>
            <a:r>
              <a:rPr lang="en-US" sz="2400"/>
              <a:t>.</a:t>
            </a:r>
          </a:p>
          <a:p>
            <a:pPr marL="342900" indent="-228600">
              <a:buFont typeface="Arial" panose="020B0604020202020204" pitchFamily="34" charset="0"/>
              <a:buChar char="•"/>
            </a:pPr>
            <a:r>
              <a:rPr lang="en-US" sz="2400"/>
              <a:t>Working on forming a Youth Council in Gloucestershire.</a:t>
            </a:r>
          </a:p>
          <a:p>
            <a:pPr marL="342900" indent="-228600">
              <a:buFont typeface="Arial" panose="020B0604020202020204" pitchFamily="34" charset="0"/>
              <a:buChar char="•"/>
            </a:pPr>
            <a:r>
              <a:rPr lang="en-US" sz="2400"/>
              <a:t>Aiming to improve the understanding of politics amongst young people.</a:t>
            </a:r>
          </a:p>
          <a:p>
            <a:pPr marL="342900" indent="-228600">
              <a:buFont typeface="Arial" panose="020B0604020202020204" pitchFamily="34" charset="0"/>
              <a:buChar char="•"/>
            </a:pPr>
            <a:r>
              <a:rPr lang="en-US" sz="2400"/>
              <a:t>Connecting with the young people in my area.</a:t>
            </a:r>
          </a:p>
          <a:p>
            <a:pPr marL="342900" indent="-228600">
              <a:buFont typeface="Arial" panose="020B0604020202020204" pitchFamily="34" charset="0"/>
              <a:buChar char="•"/>
            </a:pPr>
            <a:r>
              <a:rPr lang="en-US" sz="2400"/>
              <a:t>Representing all of you on a national level, at events such as the House of Commons.</a:t>
            </a:r>
          </a:p>
        </p:txBody>
      </p:sp>
    </p:spTree>
    <p:extLst>
      <p:ext uri="{BB962C8B-B14F-4D97-AF65-F5344CB8AC3E}">
        <p14:creationId xmlns:p14="http://schemas.microsoft.com/office/powerpoint/2010/main" val="86208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19AF2-179F-A68F-7C47-66A5F077527A}"/>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4400"/>
              <a:t>Why is it important to be involved in politics?</a:t>
            </a:r>
          </a:p>
        </p:txBody>
      </p:sp>
      <p:pic>
        <p:nvPicPr>
          <p:cNvPr id="5" name="Picture Placeholder 4" descr="Close-up of several voting papers&#10;&#10;Description automatically generated">
            <a:extLst>
              <a:ext uri="{FF2B5EF4-FFF2-40B4-BE49-F238E27FC236}">
                <a16:creationId xmlns:a16="http://schemas.microsoft.com/office/drawing/2014/main" id="{9391272C-24EE-3996-7D5B-9F630216E8AD}"/>
              </a:ext>
            </a:extLst>
          </p:cNvPr>
          <p:cNvPicPr>
            <a:picLocks noGrp="1" noChangeAspect="1"/>
          </p:cNvPicPr>
          <p:nvPr>
            <p:ph type="pic" idx="1"/>
          </p:nvPr>
        </p:nvPicPr>
        <p:blipFill>
          <a:blip r:embed="rId2"/>
          <a:srcRect l="18382" r="1" b="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Text Placeholder 3">
            <a:extLst>
              <a:ext uri="{FF2B5EF4-FFF2-40B4-BE49-F238E27FC236}">
                <a16:creationId xmlns:a16="http://schemas.microsoft.com/office/drawing/2014/main" id="{9B739D67-FC55-33CE-E105-AD546A45E72B}"/>
              </a:ext>
            </a:extLst>
          </p:cNvPr>
          <p:cNvSpPr>
            <a:spLocks noGrp="1"/>
          </p:cNvSpPr>
          <p:nvPr>
            <p:ph type="body" sz="half" idx="2"/>
          </p:nvPr>
        </p:nvSpPr>
        <p:spPr>
          <a:xfrm>
            <a:off x="6797004" y="670559"/>
            <a:ext cx="4555782" cy="5445076"/>
          </a:xfrm>
        </p:spPr>
        <p:txBody>
          <a:bodyPr vert="horz" lIns="91440" tIns="45720" rIns="91440" bIns="45720" rtlCol="0" anchor="t">
            <a:normAutofit/>
          </a:bodyPr>
          <a:lstStyle/>
          <a:p>
            <a:pPr marL="342900" indent="-228600">
              <a:buFont typeface="Arial" panose="020B0604020202020204" pitchFamily="34" charset="0"/>
              <a:buChar char="•"/>
            </a:pPr>
            <a:endParaRPr lang="en-US" sz="2400"/>
          </a:p>
          <a:p>
            <a:pPr marL="342900" indent="-228600">
              <a:buFont typeface="Arial" panose="020B0604020202020204" pitchFamily="34" charset="0"/>
              <a:buChar char="•"/>
            </a:pPr>
            <a:endParaRPr lang="en-US" sz="2400"/>
          </a:p>
          <a:p>
            <a:pPr marL="342900" indent="-228600">
              <a:buFont typeface="Arial" panose="020B0604020202020204" pitchFamily="34" charset="0"/>
              <a:buChar char="•"/>
            </a:pPr>
            <a:r>
              <a:rPr lang="en-US" sz="2400"/>
              <a:t>It is helpful to see the issues that you care about represented at a higher level. </a:t>
            </a:r>
            <a:endParaRPr lang="en-US"/>
          </a:p>
          <a:p>
            <a:pPr marL="342900" indent="-228600">
              <a:buFont typeface="Arial" panose="020B0604020202020204" pitchFamily="34" charset="0"/>
              <a:buChar char="•"/>
            </a:pPr>
            <a:r>
              <a:rPr lang="en-US" sz="2400"/>
              <a:t>It is helpful to understand the world around you. </a:t>
            </a:r>
          </a:p>
          <a:p>
            <a:pPr marL="342900" indent="-228600">
              <a:buFont typeface="Arial" panose="020B0604020202020204" pitchFamily="34" charset="0"/>
              <a:buChar char="•"/>
            </a:pPr>
            <a:endParaRPr lang="en-US" sz="2000"/>
          </a:p>
        </p:txBody>
      </p:sp>
    </p:spTree>
    <p:extLst>
      <p:ext uri="{BB962C8B-B14F-4D97-AF65-F5344CB8AC3E}">
        <p14:creationId xmlns:p14="http://schemas.microsoft.com/office/powerpoint/2010/main" val="153038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47073-D04B-E1C5-B102-96FCA842FC17}"/>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4400"/>
              <a:t>How can you get involved in politics? </a:t>
            </a:r>
          </a:p>
        </p:txBody>
      </p:sp>
      <p:pic>
        <p:nvPicPr>
          <p:cNvPr id="5" name="Picture Placeholder 4" descr="A group of people sitting in a room&#10;&#10;Description automatically generated">
            <a:extLst>
              <a:ext uri="{FF2B5EF4-FFF2-40B4-BE49-F238E27FC236}">
                <a16:creationId xmlns:a16="http://schemas.microsoft.com/office/drawing/2014/main" id="{6295FA36-17E6-48C4-DDAF-451F223AFE86}"/>
              </a:ext>
            </a:extLst>
          </p:cNvPr>
          <p:cNvPicPr>
            <a:picLocks noGrp="1" noChangeAspect="1"/>
          </p:cNvPicPr>
          <p:nvPr>
            <p:ph type="pic" idx="1"/>
          </p:nvPr>
        </p:nvPicPr>
        <p:blipFill>
          <a:blip r:embed="rId2"/>
          <a:srcRect t="6242" b="624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Text Placeholder 3">
            <a:extLst>
              <a:ext uri="{FF2B5EF4-FFF2-40B4-BE49-F238E27FC236}">
                <a16:creationId xmlns:a16="http://schemas.microsoft.com/office/drawing/2014/main" id="{DB661F2E-4A37-8471-D57C-053EBAC11BC0}"/>
              </a:ext>
            </a:extLst>
          </p:cNvPr>
          <p:cNvSpPr>
            <a:spLocks noGrp="1"/>
          </p:cNvSpPr>
          <p:nvPr>
            <p:ph type="body" sz="half" idx="2"/>
          </p:nvPr>
        </p:nvSpPr>
        <p:spPr>
          <a:xfrm>
            <a:off x="6797004" y="670559"/>
            <a:ext cx="4555782" cy="5445076"/>
          </a:xfrm>
        </p:spPr>
        <p:txBody>
          <a:bodyPr vert="horz" lIns="91440" tIns="45720" rIns="91440" bIns="45720" rtlCol="0" anchor="t">
            <a:normAutofit/>
          </a:bodyPr>
          <a:lstStyle/>
          <a:p>
            <a:pPr marL="285750" indent="-228600">
              <a:buFont typeface="Arial" panose="020B0604020202020204" pitchFamily="34" charset="0"/>
              <a:buChar char="•"/>
            </a:pPr>
            <a:endParaRPr lang="en-US" sz="2400"/>
          </a:p>
          <a:p>
            <a:pPr marL="285750" indent="-228600">
              <a:buFont typeface="Arial" panose="020B0604020202020204" pitchFamily="34" charset="0"/>
              <a:buChar char="•"/>
            </a:pPr>
            <a:endParaRPr lang="en-US" sz="2400"/>
          </a:p>
          <a:p>
            <a:pPr marL="285750" indent="-228600">
              <a:buChar char="•"/>
            </a:pPr>
            <a:r>
              <a:rPr lang="en-US" sz="2400"/>
              <a:t>Join a youth council, youth board, etc.</a:t>
            </a:r>
            <a:endParaRPr lang="en-US"/>
          </a:p>
          <a:p>
            <a:pPr marL="285750" indent="-228600">
              <a:buFont typeface="Arial" panose="020B0604020202020204" pitchFamily="34" charset="0"/>
              <a:buChar char="•"/>
            </a:pPr>
            <a:r>
              <a:rPr lang="en-US" sz="2400"/>
              <a:t>Vote in the Make Your Mark process.</a:t>
            </a:r>
          </a:p>
          <a:p>
            <a:pPr marL="285750" indent="-228600">
              <a:buFont typeface="Arial" panose="020B0604020202020204" pitchFamily="34" charset="0"/>
              <a:buChar char="•"/>
            </a:pPr>
            <a:r>
              <a:rPr lang="en-US" sz="2400"/>
              <a:t>Watch the news, keep updated on world events.</a:t>
            </a:r>
          </a:p>
          <a:p>
            <a:pPr marL="285750" indent="-228600">
              <a:buFont typeface="Arial" panose="020B0604020202020204" pitchFamily="34" charset="0"/>
              <a:buChar char="•"/>
            </a:pPr>
            <a:r>
              <a:rPr lang="en-US" sz="2400"/>
              <a:t>Talk to your local MYP. </a:t>
            </a:r>
          </a:p>
          <a:p>
            <a:pPr marL="285750" indent="-228600">
              <a:buFont typeface="Arial" panose="020B0604020202020204" pitchFamily="34" charset="0"/>
              <a:buChar char="•"/>
            </a:pPr>
            <a:endParaRPr lang="en-US" sz="2000"/>
          </a:p>
        </p:txBody>
      </p:sp>
    </p:spTree>
    <p:extLst>
      <p:ext uri="{BB962C8B-B14F-4D97-AF65-F5344CB8AC3E}">
        <p14:creationId xmlns:p14="http://schemas.microsoft.com/office/powerpoint/2010/main" val="403790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09F84C-E5A0-2213-CCFD-3AA0A34897C1}"/>
              </a:ext>
            </a:extLst>
          </p:cNvPr>
          <p:cNvSpPr>
            <a:spLocks noGrp="1"/>
          </p:cNvSpPr>
          <p:nvPr>
            <p:ph type="ctrTitle"/>
          </p:nvPr>
        </p:nvSpPr>
        <p:spPr>
          <a:xfrm>
            <a:off x="2402114" y="2039254"/>
            <a:ext cx="7387772" cy="2206171"/>
          </a:xfrm>
        </p:spPr>
        <p:txBody>
          <a:bodyPr anchor="ctr">
            <a:normAutofit/>
          </a:bodyPr>
          <a:lstStyle/>
          <a:p>
            <a:r>
              <a:rPr lang="en-US" sz="4400">
                <a:solidFill>
                  <a:schemeClr val="tx1">
                    <a:lumMod val="85000"/>
                    <a:lumOff val="15000"/>
                  </a:schemeClr>
                </a:solidFill>
              </a:rPr>
              <a:t>Thank you for listening!</a:t>
            </a:r>
          </a:p>
        </p:txBody>
      </p:sp>
      <p:sp>
        <p:nvSpPr>
          <p:cNvPr id="3" name="Subtitle 2">
            <a:extLst>
              <a:ext uri="{FF2B5EF4-FFF2-40B4-BE49-F238E27FC236}">
                <a16:creationId xmlns:a16="http://schemas.microsoft.com/office/drawing/2014/main" id="{5B7D8D6A-9360-8256-C17E-9106409302DA}"/>
              </a:ext>
            </a:extLst>
          </p:cNvPr>
          <p:cNvSpPr>
            <a:spLocks noGrp="1"/>
          </p:cNvSpPr>
          <p:nvPr>
            <p:ph type="subTitle" idx="1"/>
          </p:nvPr>
        </p:nvSpPr>
        <p:spPr>
          <a:xfrm>
            <a:off x="892628" y="5158522"/>
            <a:ext cx="5689601" cy="1087477"/>
          </a:xfrm>
        </p:spPr>
        <p:txBody>
          <a:bodyPr vert="horz" lIns="91440" tIns="45720" rIns="91440" bIns="45720" rtlCol="0" anchor="ctr">
            <a:normAutofit/>
          </a:bodyPr>
          <a:lstStyle/>
          <a:p>
            <a:pPr algn="l"/>
            <a:r>
              <a:rPr lang="en-US" sz="2000">
                <a:solidFill>
                  <a:schemeClr val="tx1">
                    <a:lumMod val="85000"/>
                    <a:lumOff val="15000"/>
                  </a:schemeClr>
                </a:solidFill>
              </a:rPr>
              <a:t>Any questions?</a:t>
            </a:r>
          </a:p>
          <a:p>
            <a:pPr algn="l"/>
            <a:r>
              <a:rPr lang="en-US" sz="2000">
                <a:solidFill>
                  <a:schemeClr val="tx1">
                    <a:lumMod val="85000"/>
                    <a:lumOff val="15000"/>
                  </a:schemeClr>
                </a:solidFill>
              </a:rPr>
              <a:t>Contact me: 19LaneB@stroudhigh.gloucs.sch.uk</a:t>
            </a:r>
          </a:p>
        </p:txBody>
      </p:sp>
      <p:sp>
        <p:nvSpPr>
          <p:cNvPr id="25" name="Freeform: Shape 24">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30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1191" y="2154172"/>
            <a:ext cx="2628900" cy="2547257"/>
          </a:xfrm>
          <a:noFill/>
        </p:spPr>
        <p:txBody>
          <a:bodyPr vert="horz" lIns="91440" tIns="45720" rIns="91440" bIns="45720" rtlCol="0" anchor="ctr">
            <a:normAutofit/>
          </a:bodyPr>
          <a:lstStyle/>
          <a:p>
            <a:r>
              <a:rPr lang="en-US" sz="3600">
                <a:solidFill>
                  <a:srgbClr val="FFFFFF"/>
                </a:solidFill>
              </a:rPr>
              <a:t>European Parliament</a:t>
            </a:r>
            <a:endParaRPr lang="en-US" sz="3600" kern="1200">
              <a:solidFill>
                <a:srgbClr val="FFFFFF"/>
              </a:solidFill>
              <a:latin typeface="+mj-lt"/>
            </a:endParaRPr>
          </a:p>
        </p:txBody>
      </p:sp>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F0DE4-2725-F678-FC15-81558C455EE7}"/>
              </a:ext>
            </a:extLst>
          </p:cNvPr>
          <p:cNvSpPr>
            <a:spLocks noGrp="1"/>
          </p:cNvSpPr>
          <p:nvPr>
            <p:ph type="title"/>
          </p:nvPr>
        </p:nvSpPr>
        <p:spPr>
          <a:xfrm>
            <a:off x="572493" y="238539"/>
            <a:ext cx="11018520" cy="1434415"/>
          </a:xfrm>
        </p:spPr>
        <p:txBody>
          <a:bodyPr anchor="b">
            <a:normAutofit/>
          </a:bodyPr>
          <a:lstStyle/>
          <a:p>
            <a:r>
              <a:rPr lang="en-US" sz="5400"/>
              <a:t>What is the European Parliament?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ED9C59-079E-71BF-5AB1-496FC98D1858}"/>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000" dirty="0"/>
              <a:t>The European Parliament’s official seat is located in Strasbourg, France – it also meets in Brussels, Belgium.</a:t>
            </a:r>
          </a:p>
          <a:p>
            <a:r>
              <a:rPr lang="en-US" sz="2000" dirty="0">
                <a:ea typeface="+mn-lt"/>
                <a:cs typeface="+mn-lt"/>
              </a:rPr>
              <a:t>It is the only directly elected EU body and represents citizens of the EU.</a:t>
            </a:r>
          </a:p>
          <a:p>
            <a:r>
              <a:rPr lang="en-US" sz="2000" dirty="0">
                <a:ea typeface="+mn-lt"/>
                <a:cs typeface="+mn-lt"/>
              </a:rPr>
              <a:t>Elections for MEPs have been held every five years since 1979.</a:t>
            </a:r>
          </a:p>
          <a:p>
            <a:r>
              <a:rPr lang="en-US" sz="2000" dirty="0">
                <a:ea typeface="+mn-lt"/>
                <a:cs typeface="+mn-lt"/>
              </a:rPr>
              <a:t>The European Parliament's powers have steadily increased with each change of the EU treaties that determine their powers.</a:t>
            </a:r>
          </a:p>
          <a:p>
            <a:r>
              <a:rPr lang="en-US" sz="2000" dirty="0">
                <a:ea typeface="+mn-lt"/>
                <a:cs typeface="+mn-lt"/>
              </a:rPr>
              <a:t>Many laws in member states now stem from the need to implement European legislation made in the European Parliament.</a:t>
            </a:r>
            <a:endParaRPr lang="en-US" sz="2000" dirty="0"/>
          </a:p>
          <a:p>
            <a:endParaRPr lang="en-US" sz="2000" dirty="0">
              <a:latin typeface="Aptos" panose="020B0004020202020204"/>
              <a:cs typeface="Arial"/>
            </a:endParaRPr>
          </a:p>
        </p:txBody>
      </p:sp>
      <p:pic>
        <p:nvPicPr>
          <p:cNvPr id="4" name="Picture 3" descr="European parliament hemicycle in Strasbourg, France">
            <a:extLst>
              <a:ext uri="{FF2B5EF4-FFF2-40B4-BE49-F238E27FC236}">
                <a16:creationId xmlns:a16="http://schemas.microsoft.com/office/drawing/2014/main" id="{D7BCC89C-F48A-45E7-A44B-7B1D03157918}"/>
              </a:ext>
            </a:extLst>
          </p:cNvPr>
          <p:cNvPicPr>
            <a:picLocks noChangeAspect="1"/>
          </p:cNvPicPr>
          <p:nvPr/>
        </p:nvPicPr>
        <p:blipFill>
          <a:blip r:embed="rId2"/>
          <a:srcRect l="17513" r="18351" b="2"/>
          <a:stretch/>
        </p:blipFill>
        <p:spPr>
          <a:xfrm>
            <a:off x="7675658" y="2093976"/>
            <a:ext cx="3941064" cy="4096512"/>
          </a:xfrm>
          <a:prstGeom prst="rect">
            <a:avLst/>
          </a:prstGeom>
        </p:spPr>
      </p:pic>
    </p:spTree>
    <p:extLst>
      <p:ext uri="{BB962C8B-B14F-4D97-AF65-F5344CB8AC3E}">
        <p14:creationId xmlns:p14="http://schemas.microsoft.com/office/powerpoint/2010/main" val="7231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608F-0CF6-5F33-6453-8F2B1427C692}"/>
              </a:ext>
            </a:extLst>
          </p:cNvPr>
          <p:cNvSpPr>
            <a:spLocks noGrp="1"/>
          </p:cNvSpPr>
          <p:nvPr>
            <p:ph type="title"/>
          </p:nvPr>
        </p:nvSpPr>
        <p:spPr/>
        <p:txBody>
          <a:bodyPr/>
          <a:lstStyle/>
          <a:p>
            <a:r>
              <a:rPr lang="en-US"/>
              <a:t>The creation of the European Parliament</a:t>
            </a:r>
          </a:p>
        </p:txBody>
      </p:sp>
      <p:sp>
        <p:nvSpPr>
          <p:cNvPr id="3" name="Content Placeholder 2">
            <a:extLst>
              <a:ext uri="{FF2B5EF4-FFF2-40B4-BE49-F238E27FC236}">
                <a16:creationId xmlns:a16="http://schemas.microsoft.com/office/drawing/2014/main" id="{D55ED821-5FD5-46B6-8CEC-C5BD9ABE769B}"/>
              </a:ext>
            </a:extLst>
          </p:cNvPr>
          <p:cNvSpPr>
            <a:spLocks noGrp="1"/>
          </p:cNvSpPr>
          <p:nvPr>
            <p:ph idx="1"/>
          </p:nvPr>
        </p:nvSpPr>
        <p:spPr>
          <a:xfrm>
            <a:off x="838200" y="1710607"/>
            <a:ext cx="10127412" cy="2036584"/>
          </a:xfrm>
        </p:spPr>
        <p:txBody>
          <a:bodyPr vert="horz" lIns="91440" tIns="45720" rIns="91440" bIns="45720" rtlCol="0" anchor="t">
            <a:normAutofit fontScale="92500"/>
          </a:bodyPr>
          <a:lstStyle/>
          <a:p>
            <a:r>
              <a:rPr lang="en-US" dirty="0"/>
              <a:t>On March 19th of 1958 the European Parliamentary Assembly met for the first time.</a:t>
            </a:r>
          </a:p>
          <a:p>
            <a:r>
              <a:rPr lang="en-US" dirty="0"/>
              <a:t>The Assembly was formed by expanding several other communities: the European Assembly of Coal and Steel Community, European Economic Community and European Atomic Energy Community.</a:t>
            </a:r>
          </a:p>
        </p:txBody>
      </p:sp>
      <p:pic>
        <p:nvPicPr>
          <p:cNvPr id="5" name="Picture 4" descr="The political groups">
            <a:extLst>
              <a:ext uri="{FF2B5EF4-FFF2-40B4-BE49-F238E27FC236}">
                <a16:creationId xmlns:a16="http://schemas.microsoft.com/office/drawing/2014/main" id="{0D1CA4FA-2557-749E-4111-85A0B0F36649}"/>
              </a:ext>
            </a:extLst>
          </p:cNvPr>
          <p:cNvPicPr>
            <a:picLocks noChangeAspect="1"/>
          </p:cNvPicPr>
          <p:nvPr/>
        </p:nvPicPr>
        <p:blipFill>
          <a:blip r:embed="rId2"/>
          <a:stretch>
            <a:fillRect/>
          </a:stretch>
        </p:blipFill>
        <p:spPr>
          <a:xfrm>
            <a:off x="8174966" y="3753929"/>
            <a:ext cx="2815086" cy="2815086"/>
          </a:xfrm>
          <a:prstGeom prst="rect">
            <a:avLst/>
          </a:prstGeom>
        </p:spPr>
      </p:pic>
      <p:sp>
        <p:nvSpPr>
          <p:cNvPr id="6" name="TextBox 5">
            <a:extLst>
              <a:ext uri="{FF2B5EF4-FFF2-40B4-BE49-F238E27FC236}">
                <a16:creationId xmlns:a16="http://schemas.microsoft.com/office/drawing/2014/main" id="{D8A18D90-3A87-4A44-F3D2-EA201AFEBD5B}"/>
              </a:ext>
            </a:extLst>
          </p:cNvPr>
          <p:cNvSpPr txBox="1"/>
          <p:nvPr/>
        </p:nvSpPr>
        <p:spPr>
          <a:xfrm>
            <a:off x="842578" y="3907966"/>
            <a:ext cx="6833257" cy="2511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600" dirty="0"/>
              <a:t>The Assembly was renamed the European Parliament on March 30 1962. </a:t>
            </a:r>
          </a:p>
          <a:p>
            <a:pPr marL="285750" indent="-285750">
              <a:lnSpc>
                <a:spcPct val="90000"/>
              </a:lnSpc>
              <a:spcBef>
                <a:spcPts val="1000"/>
              </a:spcBef>
              <a:buFont typeface="Arial"/>
              <a:buChar char="•"/>
            </a:pPr>
            <a:r>
              <a:rPr lang="en-US" sz="2600" dirty="0"/>
              <a:t>Its main role is to ensure the democratic legitimacy of the European Law.</a:t>
            </a:r>
          </a:p>
          <a:p>
            <a:pPr marL="285750" indent="-285750">
              <a:lnSpc>
                <a:spcPct val="90000"/>
              </a:lnSpc>
              <a:spcBef>
                <a:spcPts val="1000"/>
              </a:spcBef>
              <a:buFont typeface="Arial"/>
              <a:buChar char="•"/>
            </a:pPr>
            <a:r>
              <a:rPr lang="en-US" sz="2600" dirty="0"/>
              <a:t>This shows how it is </a:t>
            </a:r>
            <a:r>
              <a:rPr lang="en-US" sz="2600" dirty="0" err="1"/>
              <a:t>organised</a:t>
            </a:r>
            <a:r>
              <a:rPr lang="en-US" sz="2600" dirty="0"/>
              <a:t> – with different parties/political groups.</a:t>
            </a:r>
          </a:p>
        </p:txBody>
      </p:sp>
      <p:cxnSp>
        <p:nvCxnSpPr>
          <p:cNvPr id="4" name="Straight Arrow Connector 3">
            <a:extLst>
              <a:ext uri="{FF2B5EF4-FFF2-40B4-BE49-F238E27FC236}">
                <a16:creationId xmlns:a16="http://schemas.microsoft.com/office/drawing/2014/main" id="{D1F9FCB3-7831-1901-8FE8-B1E51B3356BD}"/>
              </a:ext>
            </a:extLst>
          </p:cNvPr>
          <p:cNvCxnSpPr/>
          <p:nvPr/>
        </p:nvCxnSpPr>
        <p:spPr>
          <a:xfrm flipV="1">
            <a:off x="6658694" y="5438056"/>
            <a:ext cx="1259456" cy="4802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4198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709</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Arial,Sans-Serif</vt:lpstr>
      <vt:lpstr>Avenir Next LT Pro</vt:lpstr>
      <vt:lpstr>Calibri</vt:lpstr>
      <vt:lpstr>office theme</vt:lpstr>
      <vt:lpstr>UK Youth Parliament</vt:lpstr>
      <vt:lpstr>What is the UK Youth Parliament? </vt:lpstr>
      <vt:lpstr> What is my role? </vt:lpstr>
      <vt:lpstr>Why is it important to be involved in politics?</vt:lpstr>
      <vt:lpstr>How can you get involved in politics? </vt:lpstr>
      <vt:lpstr>Thank you for listening!</vt:lpstr>
      <vt:lpstr>European Parliament</vt:lpstr>
      <vt:lpstr>What is the European Parliament?</vt:lpstr>
      <vt:lpstr>The creation of the European Parliament</vt:lpstr>
      <vt:lpstr>Political Groups</vt:lpstr>
      <vt:lpstr>Electoral system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Youth Parliament</dc:title>
  <dc:creator/>
  <cp:lastModifiedBy>Asher Jacobsberg</cp:lastModifiedBy>
  <cp:revision>34</cp:revision>
  <dcterms:created xsi:type="dcterms:W3CDTF">2024-11-11T13:19:36Z</dcterms:created>
  <dcterms:modified xsi:type="dcterms:W3CDTF">2025-04-22T13:59:13Z</dcterms:modified>
</cp:coreProperties>
</file>