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Roboto Slab"/>
      <p:regular r:id="rId9"/>
      <p:bold r:id="rId10"/>
    </p:embeddedFont>
    <p:embeddedFont>
      <p:font typeface="Robot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font" Target="fonts/RobotoSlab-bold.fntdata"/><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Slab-regular.fntdata"/><Relationship Id="rId14"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c40accdd4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c40accdd4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c8598e752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c8598e752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png"/><Relationship Id="rId13" Type="http://schemas.openxmlformats.org/officeDocument/2006/relationships/image" Target="../media/image8.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7.png"/><Relationship Id="rId1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16.jpg"/><Relationship Id="rId5" Type="http://schemas.openxmlformats.org/officeDocument/2006/relationships/image" Target="../media/image13.jpg"/><Relationship Id="rId6" Type="http://schemas.openxmlformats.org/officeDocument/2006/relationships/image" Target="../media/image15.jpg"/><Relationship Id="rId7"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Junior Ambassador </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Programme </a:t>
            </a:r>
            <a:endParaRPr/>
          </a:p>
        </p:txBody>
      </p:sp>
      <p:pic>
        <p:nvPicPr>
          <p:cNvPr id="65" name="Google Shape;65;p13"/>
          <p:cNvPicPr preferRelativeResize="0"/>
          <p:nvPr/>
        </p:nvPicPr>
        <p:blipFill>
          <a:blip r:embed="rId3">
            <a:alphaModFix/>
          </a:blip>
          <a:stretch>
            <a:fillRect/>
          </a:stretch>
        </p:blipFill>
        <p:spPr>
          <a:xfrm>
            <a:off x="0" y="0"/>
            <a:ext cx="1230925" cy="715950"/>
          </a:xfrm>
          <a:prstGeom prst="rect">
            <a:avLst/>
          </a:prstGeom>
          <a:noFill/>
          <a:ln>
            <a:noFill/>
          </a:ln>
        </p:spPr>
      </p:pic>
      <p:pic>
        <p:nvPicPr>
          <p:cNvPr id="66" name="Google Shape;66;p13"/>
          <p:cNvPicPr preferRelativeResize="0"/>
          <p:nvPr/>
        </p:nvPicPr>
        <p:blipFill>
          <a:blip r:embed="rId4">
            <a:alphaModFix/>
          </a:blip>
          <a:stretch>
            <a:fillRect/>
          </a:stretch>
        </p:blipFill>
        <p:spPr>
          <a:xfrm>
            <a:off x="0" y="802913"/>
            <a:ext cx="1230925" cy="715950"/>
          </a:xfrm>
          <a:prstGeom prst="rect">
            <a:avLst/>
          </a:prstGeom>
          <a:noFill/>
          <a:ln>
            <a:noFill/>
          </a:ln>
        </p:spPr>
      </p:pic>
      <p:pic>
        <p:nvPicPr>
          <p:cNvPr id="67" name="Google Shape;67;p13"/>
          <p:cNvPicPr preferRelativeResize="0"/>
          <p:nvPr/>
        </p:nvPicPr>
        <p:blipFill>
          <a:blip r:embed="rId5">
            <a:alphaModFix/>
          </a:blip>
          <a:stretch>
            <a:fillRect/>
          </a:stretch>
        </p:blipFill>
        <p:spPr>
          <a:xfrm>
            <a:off x="0" y="1605837"/>
            <a:ext cx="1230925" cy="715950"/>
          </a:xfrm>
          <a:prstGeom prst="rect">
            <a:avLst/>
          </a:prstGeom>
          <a:noFill/>
          <a:ln>
            <a:noFill/>
          </a:ln>
        </p:spPr>
      </p:pic>
      <p:pic>
        <p:nvPicPr>
          <p:cNvPr id="68" name="Google Shape;68;p13"/>
          <p:cNvPicPr preferRelativeResize="0"/>
          <p:nvPr/>
        </p:nvPicPr>
        <p:blipFill>
          <a:blip r:embed="rId6">
            <a:alphaModFix/>
          </a:blip>
          <a:stretch>
            <a:fillRect/>
          </a:stretch>
        </p:blipFill>
        <p:spPr>
          <a:xfrm>
            <a:off x="0" y="3389164"/>
            <a:ext cx="1230925" cy="763975"/>
          </a:xfrm>
          <a:prstGeom prst="rect">
            <a:avLst/>
          </a:prstGeom>
          <a:noFill/>
          <a:ln>
            <a:noFill/>
          </a:ln>
        </p:spPr>
      </p:pic>
      <p:pic>
        <p:nvPicPr>
          <p:cNvPr id="69" name="Google Shape;69;p13"/>
          <p:cNvPicPr preferRelativeResize="0"/>
          <p:nvPr/>
        </p:nvPicPr>
        <p:blipFill>
          <a:blip r:embed="rId7">
            <a:alphaModFix/>
          </a:blip>
          <a:stretch>
            <a:fillRect/>
          </a:stretch>
        </p:blipFill>
        <p:spPr>
          <a:xfrm>
            <a:off x="2550" y="2461300"/>
            <a:ext cx="1225833" cy="763975"/>
          </a:xfrm>
          <a:prstGeom prst="rect">
            <a:avLst/>
          </a:prstGeom>
          <a:noFill/>
          <a:ln>
            <a:noFill/>
          </a:ln>
        </p:spPr>
      </p:pic>
      <p:pic>
        <p:nvPicPr>
          <p:cNvPr id="70" name="Google Shape;70;p13"/>
          <p:cNvPicPr preferRelativeResize="0"/>
          <p:nvPr/>
        </p:nvPicPr>
        <p:blipFill>
          <a:blip r:embed="rId8">
            <a:alphaModFix/>
          </a:blip>
          <a:stretch>
            <a:fillRect/>
          </a:stretch>
        </p:blipFill>
        <p:spPr>
          <a:xfrm>
            <a:off x="2551" y="4317038"/>
            <a:ext cx="1225825" cy="715950"/>
          </a:xfrm>
          <a:prstGeom prst="rect">
            <a:avLst/>
          </a:prstGeom>
          <a:noFill/>
          <a:ln>
            <a:noFill/>
          </a:ln>
        </p:spPr>
      </p:pic>
      <p:pic>
        <p:nvPicPr>
          <p:cNvPr id="71" name="Google Shape;71;p13"/>
          <p:cNvPicPr preferRelativeResize="0"/>
          <p:nvPr/>
        </p:nvPicPr>
        <p:blipFill>
          <a:blip r:embed="rId9">
            <a:alphaModFix/>
          </a:blip>
          <a:stretch>
            <a:fillRect/>
          </a:stretch>
        </p:blipFill>
        <p:spPr>
          <a:xfrm>
            <a:off x="7913075" y="0"/>
            <a:ext cx="1230925" cy="715950"/>
          </a:xfrm>
          <a:prstGeom prst="rect">
            <a:avLst/>
          </a:prstGeom>
          <a:noFill/>
          <a:ln>
            <a:noFill/>
          </a:ln>
        </p:spPr>
      </p:pic>
      <p:pic>
        <p:nvPicPr>
          <p:cNvPr id="72" name="Google Shape;72;p13"/>
          <p:cNvPicPr preferRelativeResize="0"/>
          <p:nvPr/>
        </p:nvPicPr>
        <p:blipFill>
          <a:blip r:embed="rId10">
            <a:alphaModFix/>
          </a:blip>
          <a:stretch>
            <a:fillRect/>
          </a:stretch>
        </p:blipFill>
        <p:spPr>
          <a:xfrm>
            <a:off x="7913075" y="802925"/>
            <a:ext cx="1225825" cy="715950"/>
          </a:xfrm>
          <a:prstGeom prst="rect">
            <a:avLst/>
          </a:prstGeom>
          <a:noFill/>
          <a:ln>
            <a:noFill/>
          </a:ln>
        </p:spPr>
      </p:pic>
      <p:pic>
        <p:nvPicPr>
          <p:cNvPr id="73" name="Google Shape;73;p13"/>
          <p:cNvPicPr preferRelativeResize="0"/>
          <p:nvPr/>
        </p:nvPicPr>
        <p:blipFill>
          <a:blip r:embed="rId11">
            <a:alphaModFix/>
          </a:blip>
          <a:stretch>
            <a:fillRect/>
          </a:stretch>
        </p:blipFill>
        <p:spPr>
          <a:xfrm>
            <a:off x="7913075" y="1605850"/>
            <a:ext cx="1225825" cy="763975"/>
          </a:xfrm>
          <a:prstGeom prst="rect">
            <a:avLst/>
          </a:prstGeom>
          <a:noFill/>
          <a:ln>
            <a:noFill/>
          </a:ln>
        </p:spPr>
      </p:pic>
      <p:pic>
        <p:nvPicPr>
          <p:cNvPr id="74" name="Google Shape;74;p13"/>
          <p:cNvPicPr preferRelativeResize="0"/>
          <p:nvPr/>
        </p:nvPicPr>
        <p:blipFill>
          <a:blip r:embed="rId12">
            <a:alphaModFix/>
          </a:blip>
          <a:stretch>
            <a:fillRect/>
          </a:stretch>
        </p:blipFill>
        <p:spPr>
          <a:xfrm>
            <a:off x="7915625" y="2456788"/>
            <a:ext cx="1230925" cy="715950"/>
          </a:xfrm>
          <a:prstGeom prst="rect">
            <a:avLst/>
          </a:prstGeom>
          <a:noFill/>
          <a:ln>
            <a:noFill/>
          </a:ln>
        </p:spPr>
      </p:pic>
      <p:pic>
        <p:nvPicPr>
          <p:cNvPr id="75" name="Google Shape;75;p13"/>
          <p:cNvPicPr preferRelativeResize="0"/>
          <p:nvPr/>
        </p:nvPicPr>
        <p:blipFill>
          <a:blip r:embed="rId13">
            <a:alphaModFix/>
          </a:blip>
          <a:stretch>
            <a:fillRect/>
          </a:stretch>
        </p:blipFill>
        <p:spPr>
          <a:xfrm>
            <a:off x="7913075" y="3310900"/>
            <a:ext cx="1225825" cy="815731"/>
          </a:xfrm>
          <a:prstGeom prst="rect">
            <a:avLst/>
          </a:prstGeom>
          <a:noFill/>
          <a:ln>
            <a:noFill/>
          </a:ln>
        </p:spPr>
      </p:pic>
      <p:pic>
        <p:nvPicPr>
          <p:cNvPr id="76" name="Google Shape;76;p13"/>
          <p:cNvPicPr preferRelativeResize="0"/>
          <p:nvPr/>
        </p:nvPicPr>
        <p:blipFill>
          <a:blip r:embed="rId14">
            <a:alphaModFix/>
          </a:blip>
          <a:stretch>
            <a:fillRect/>
          </a:stretch>
        </p:blipFill>
        <p:spPr>
          <a:xfrm>
            <a:off x="7913075" y="4317063"/>
            <a:ext cx="1225825" cy="715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What do we do?</a:t>
            </a:r>
            <a:endParaRPr/>
          </a:p>
        </p:txBody>
      </p:sp>
      <p:sp>
        <p:nvSpPr>
          <p:cNvPr id="82" name="Google Shape;82;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000">
                <a:latin typeface="Times New Roman"/>
                <a:ea typeface="Times New Roman"/>
                <a:cs typeface="Times New Roman"/>
                <a:sym typeface="Times New Roman"/>
              </a:rPr>
              <a:t>The European Parliament Ambassador School Programme aims at increasing students’ awareness of European parliamentary democracy, the role of the European Parliament and European values. We encourage others to actively participate in EU democratic processes through our presentations in LIFE sessions.</a:t>
            </a:r>
            <a:endParaRPr sz="2000">
              <a:latin typeface="Times New Roman"/>
              <a:ea typeface="Times New Roman"/>
              <a:cs typeface="Times New Roman"/>
              <a:sym typeface="Times New Roman"/>
            </a:endParaRPr>
          </a:p>
          <a:p>
            <a:pPr indent="0" lvl="0" marL="0" rtl="0" algn="l">
              <a:spcBef>
                <a:spcPts val="1200"/>
              </a:spcBef>
              <a:spcAft>
                <a:spcPts val="1200"/>
              </a:spcAft>
              <a:buNone/>
            </a:pPr>
            <a:r>
              <a:rPr lang="en-GB" sz="2000">
                <a:latin typeface="Times New Roman"/>
                <a:ea typeface="Times New Roman"/>
                <a:cs typeface="Times New Roman"/>
                <a:sym typeface="Times New Roman"/>
              </a:rPr>
              <a:t>Our aim is to </a:t>
            </a:r>
            <a:r>
              <a:rPr lang="en-GB" sz="2000">
                <a:latin typeface="Times New Roman"/>
                <a:ea typeface="Times New Roman"/>
                <a:cs typeface="Times New Roman"/>
                <a:sym typeface="Times New Roman"/>
              </a:rPr>
              <a:t>engage</a:t>
            </a:r>
            <a:r>
              <a:rPr lang="en-GB" sz="2000">
                <a:latin typeface="Times New Roman"/>
                <a:ea typeface="Times New Roman"/>
                <a:cs typeface="Times New Roman"/>
                <a:sym typeface="Times New Roman"/>
              </a:rPr>
              <a:t> and educate students on important issues and topics within </a:t>
            </a:r>
            <a:r>
              <a:rPr lang="en-GB" sz="2000">
                <a:latin typeface="Times New Roman"/>
                <a:ea typeface="Times New Roman"/>
                <a:cs typeface="Times New Roman"/>
                <a:sym typeface="Times New Roman"/>
              </a:rPr>
              <a:t>society</a:t>
            </a:r>
            <a:r>
              <a:rPr lang="en-GB" sz="2000">
                <a:latin typeface="Times New Roman"/>
                <a:ea typeface="Times New Roman"/>
                <a:cs typeface="Times New Roman"/>
                <a:sym typeface="Times New Roman"/>
              </a:rPr>
              <a:t> or that has happened in the past.</a:t>
            </a:r>
            <a:endParaRPr sz="20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3300">
                <a:latin typeface="Times New Roman"/>
                <a:ea typeface="Times New Roman"/>
                <a:cs typeface="Times New Roman"/>
                <a:sym typeface="Times New Roman"/>
              </a:rPr>
              <a:t>International Women’s Day</a:t>
            </a:r>
            <a:r>
              <a:rPr lang="en-GB"/>
              <a:t> </a:t>
            </a:r>
            <a:endParaRPr/>
          </a:p>
        </p:txBody>
      </p:sp>
      <p:sp>
        <p:nvSpPr>
          <p:cNvPr id="88" name="Google Shape;88;p15"/>
          <p:cNvSpPr txBox="1"/>
          <p:nvPr>
            <p:ph idx="1" type="body"/>
          </p:nvPr>
        </p:nvSpPr>
        <p:spPr>
          <a:xfrm>
            <a:off x="387900" y="1331400"/>
            <a:ext cx="8630400" cy="3705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9" name="Google Shape;89;p15"/>
          <p:cNvPicPr preferRelativeResize="0"/>
          <p:nvPr/>
        </p:nvPicPr>
        <p:blipFill rotWithShape="1">
          <a:blip r:embed="rId3">
            <a:alphaModFix/>
          </a:blip>
          <a:srcRect b="21862" l="0" r="0" t="21862"/>
          <a:stretch/>
        </p:blipFill>
        <p:spPr>
          <a:xfrm>
            <a:off x="188450" y="1311875"/>
            <a:ext cx="2565675" cy="1924252"/>
          </a:xfrm>
          <a:prstGeom prst="rect">
            <a:avLst/>
          </a:prstGeom>
          <a:noFill/>
          <a:ln>
            <a:noFill/>
          </a:ln>
        </p:spPr>
      </p:pic>
      <p:sp>
        <p:nvSpPr>
          <p:cNvPr id="90" name="Google Shape;90;p15"/>
          <p:cNvSpPr txBox="1"/>
          <p:nvPr/>
        </p:nvSpPr>
        <p:spPr>
          <a:xfrm>
            <a:off x="2754125" y="1263888"/>
            <a:ext cx="3002100" cy="18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Times New Roman"/>
                <a:ea typeface="Times New Roman"/>
                <a:cs typeface="Times New Roman"/>
                <a:sym typeface="Times New Roman"/>
              </a:rPr>
              <a:t>International Women’s Day was all about understanding key, </a:t>
            </a:r>
            <a:r>
              <a:rPr lang="en-GB" sz="1800">
                <a:solidFill>
                  <a:schemeClr val="dk1"/>
                </a:solidFill>
                <a:latin typeface="Times New Roman"/>
                <a:ea typeface="Times New Roman"/>
                <a:cs typeface="Times New Roman"/>
                <a:sym typeface="Times New Roman"/>
              </a:rPr>
              <a:t>influential</a:t>
            </a:r>
            <a:r>
              <a:rPr lang="en-GB" sz="1800">
                <a:solidFill>
                  <a:schemeClr val="dk1"/>
                </a:solidFill>
                <a:latin typeface="Times New Roman"/>
                <a:ea typeface="Times New Roman"/>
                <a:cs typeface="Times New Roman"/>
                <a:sym typeface="Times New Roman"/>
              </a:rPr>
              <a:t> Women throughout different generations and how they have impacted society today. </a:t>
            </a:r>
            <a:endParaRPr sz="1800">
              <a:solidFill>
                <a:schemeClr val="dk1"/>
              </a:solidFill>
              <a:latin typeface="Times New Roman"/>
              <a:ea typeface="Times New Roman"/>
              <a:cs typeface="Times New Roman"/>
              <a:sym typeface="Times New Roman"/>
            </a:endParaRPr>
          </a:p>
        </p:txBody>
      </p:sp>
      <p:pic>
        <p:nvPicPr>
          <p:cNvPr id="91" name="Google Shape;91;p15"/>
          <p:cNvPicPr preferRelativeResize="0"/>
          <p:nvPr/>
        </p:nvPicPr>
        <p:blipFill>
          <a:blip r:embed="rId4">
            <a:alphaModFix/>
          </a:blip>
          <a:stretch>
            <a:fillRect/>
          </a:stretch>
        </p:blipFill>
        <p:spPr>
          <a:xfrm>
            <a:off x="5603175" y="1458825"/>
            <a:ext cx="3339848" cy="1482152"/>
          </a:xfrm>
          <a:prstGeom prst="rect">
            <a:avLst/>
          </a:prstGeom>
          <a:noFill/>
          <a:ln>
            <a:noFill/>
          </a:ln>
        </p:spPr>
      </p:pic>
      <p:pic>
        <p:nvPicPr>
          <p:cNvPr id="92" name="Google Shape;92;p15"/>
          <p:cNvPicPr preferRelativeResize="0"/>
          <p:nvPr/>
        </p:nvPicPr>
        <p:blipFill rotWithShape="1">
          <a:blip r:embed="rId5">
            <a:alphaModFix/>
          </a:blip>
          <a:srcRect b="9144" l="0" r="0" t="9136"/>
          <a:stretch/>
        </p:blipFill>
        <p:spPr>
          <a:xfrm>
            <a:off x="188450" y="3403875"/>
            <a:ext cx="2565673" cy="1572549"/>
          </a:xfrm>
          <a:prstGeom prst="rect">
            <a:avLst/>
          </a:prstGeom>
          <a:noFill/>
          <a:ln>
            <a:noFill/>
          </a:ln>
        </p:spPr>
      </p:pic>
      <p:pic>
        <p:nvPicPr>
          <p:cNvPr id="93" name="Google Shape;93;p15"/>
          <p:cNvPicPr preferRelativeResize="0"/>
          <p:nvPr/>
        </p:nvPicPr>
        <p:blipFill>
          <a:blip r:embed="rId6">
            <a:alphaModFix/>
          </a:blip>
          <a:stretch>
            <a:fillRect/>
          </a:stretch>
        </p:blipFill>
        <p:spPr>
          <a:xfrm>
            <a:off x="5551600" y="3052175"/>
            <a:ext cx="3466701" cy="1924251"/>
          </a:xfrm>
          <a:prstGeom prst="rect">
            <a:avLst/>
          </a:prstGeom>
          <a:noFill/>
          <a:ln>
            <a:noFill/>
          </a:ln>
        </p:spPr>
      </p:pic>
      <p:pic>
        <p:nvPicPr>
          <p:cNvPr id="94" name="Google Shape;94;p15"/>
          <p:cNvPicPr preferRelativeResize="0"/>
          <p:nvPr/>
        </p:nvPicPr>
        <p:blipFill>
          <a:blip r:embed="rId7">
            <a:alphaModFix/>
          </a:blip>
          <a:stretch>
            <a:fillRect/>
          </a:stretch>
        </p:blipFill>
        <p:spPr>
          <a:xfrm>
            <a:off x="2870025" y="3255649"/>
            <a:ext cx="2565673" cy="1681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