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notesMasterIdLst>
    <p:notesMasterId r:id="rId12"/>
  </p:notesMasterIdLst>
  <p:handoutMasterIdLst>
    <p:handoutMasterId r:id="rId13"/>
  </p:handoutMasterIdLst>
  <p:sldIdLst>
    <p:sldId id="268" r:id="rId3"/>
    <p:sldId id="281" r:id="rId4"/>
    <p:sldId id="280" r:id="rId5"/>
    <p:sldId id="278" r:id="rId6"/>
    <p:sldId id="272" r:id="rId7"/>
    <p:sldId id="273" r:id="rId8"/>
    <p:sldId id="279" r:id="rId9"/>
    <p:sldId id="276" r:id="rId10"/>
    <p:sldId id="274" r:id="rId11"/>
  </p:sldIdLst>
  <p:sldSz cx="9144000" cy="6858000" type="screen4x3"/>
  <p:notesSz cx="6858000" cy="9144000"/>
  <p:embeddedFontLst>
    <p:embeddedFont>
      <p:font typeface="Roboto" panose="02000000000000000000" pitchFamily="2" charset="0"/>
      <p:regular r:id="rId14"/>
      <p:bold r:id="rId15"/>
      <p:italic r:id="rId16"/>
      <p:boldItalic r:id="rId17"/>
    </p:embeddedFont>
    <p:embeddedFont>
      <p:font typeface="Twinkl" panose="020B0604020202020204" charset="0"/>
      <p:regular r:id="rId18"/>
      <p:bold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1616"/>
    <a:srgbClr val="003E7C"/>
    <a:srgbClr val="003F7D"/>
    <a:srgbClr val="BC0105"/>
    <a:srgbClr val="21A6F9"/>
    <a:srgbClr val="4DB1E3"/>
    <a:srgbClr val="E34192"/>
    <a:srgbClr val="18A0DB"/>
    <a:srgbClr val="DE1E5A"/>
    <a:srgbClr val="80C1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EDFB86-8533-2B99-7959-E1D3FFA35525}" v="73" dt="2024-05-07T20:48:32.8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18" autoAdjust="0"/>
    <p:restoredTop sz="94660"/>
  </p:normalViewPr>
  <p:slideViewPr>
    <p:cSldViewPr snapToGrid="0" showGuides="1">
      <p:cViewPr varScale="1">
        <p:scale>
          <a:sx n="114" d="100"/>
          <a:sy n="114" d="100"/>
        </p:scale>
        <p:origin x="1290" y="10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58" d="100"/>
          <a:sy n="58" d="100"/>
        </p:scale>
        <p:origin x="1962"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handoutMaster" Target="handoutMasters/handoutMaster1.xml"/><Relationship Id="rId18"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03/06/2024</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03/06/2024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twinkl.co.uk/"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twinkl.co.uk/"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hlinkClick r:id="rId2"/>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french food on a plate&#10;&#10;Description automatically generated">
            <a:extLst>
              <a:ext uri="{FF2B5EF4-FFF2-40B4-BE49-F238E27FC236}">
                <a16:creationId xmlns:a16="http://schemas.microsoft.com/office/drawing/2014/main" id="{F8116A36-A7FD-C1AF-B667-E9CC7510A24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38151"/>
            <a:ext cx="8220075" cy="994306"/>
          </a:xfrm>
          <a:prstGeom prst="roundRect">
            <a:avLst>
              <a:gd name="adj" fmla="val 9641"/>
            </a:avLst>
          </a:prstGeom>
        </p:spPr>
        <p:txBody>
          <a:bodyPr>
            <a:noAutofit/>
          </a:bodyPr>
          <a:lstStyle>
            <a:lvl1pPr>
              <a:defRPr sz="3600">
                <a:latin typeface="Twinkl" pitchFamily="2" charset="0"/>
              </a:defRPr>
            </a:lvl1pPr>
          </a:lstStyle>
          <a:p>
            <a:r>
              <a:rPr lang="en-GB"/>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Rounded Rectangle 24">
            <a:extLst>
              <a:ext uri="{FF2B5EF4-FFF2-40B4-BE49-F238E27FC236}">
                <a16:creationId xmlns:a16="http://schemas.microsoft.com/office/drawing/2014/main" id="{D00ECC8E-1AC3-4E6C-A19B-0A141ABB9071}"/>
              </a:ext>
            </a:extLst>
          </p:cNvPr>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3" name="Rounded Rectangle 23">
            <a:extLst>
              <a:ext uri="{FF2B5EF4-FFF2-40B4-BE49-F238E27FC236}">
                <a16:creationId xmlns:a16="http://schemas.microsoft.com/office/drawing/2014/main" id="{D34100E7-28EA-4EB7-A437-37BB3EE7034D}"/>
              </a:ext>
            </a:extLst>
          </p:cNvPr>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2" name="Text Placeholder 9">
            <a:extLst>
              <a:ext uri="{FF2B5EF4-FFF2-40B4-BE49-F238E27FC236}">
                <a16:creationId xmlns:a16="http://schemas.microsoft.com/office/drawing/2014/main" id="{BAFFD08E-D8F1-4950-9C0C-AB7477306E53}"/>
              </a:ext>
            </a:extLst>
          </p:cNvPr>
          <p:cNvSpPr>
            <a:spLocks noGrp="1"/>
          </p:cNvSpPr>
          <p:nvPr>
            <p:ph type="body" sz="quarter" idx="10" hasCustomPrompt="1"/>
          </p:nvPr>
        </p:nvSpPr>
        <p:spPr>
          <a:xfrm>
            <a:off x="755651" y="1037017"/>
            <a:ext cx="7632699" cy="1469216"/>
          </a:xfrm>
          <a:prstGeom prst="roundRect">
            <a:avLst>
              <a:gd name="adj" fmla="val 2585"/>
            </a:avLst>
          </a:prstGeo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3" name="Text Placeholder 9">
            <a:extLst>
              <a:ext uri="{FF2B5EF4-FFF2-40B4-BE49-F238E27FC236}">
                <a16:creationId xmlns:a16="http://schemas.microsoft.com/office/drawing/2014/main" id="{D99DBCE3-B6AA-4708-994C-5096C6F0D38E}"/>
              </a:ext>
            </a:extLst>
          </p:cNvPr>
          <p:cNvSpPr>
            <a:spLocks noGrp="1"/>
          </p:cNvSpPr>
          <p:nvPr>
            <p:ph type="body" sz="quarter" idx="11" hasCustomPrompt="1"/>
          </p:nvPr>
        </p:nvSpPr>
        <p:spPr>
          <a:xfrm>
            <a:off x="755651" y="3445623"/>
            <a:ext cx="7632699" cy="1469216"/>
          </a:xfrm>
          <a:prstGeom prst="roundRect">
            <a:avLst>
              <a:gd name="adj" fmla="val 2585"/>
            </a:avLst>
          </a:prstGeo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5" name="Text Placeholder 8">
            <a:extLst>
              <a:ext uri="{FF2B5EF4-FFF2-40B4-BE49-F238E27FC236}">
                <a16:creationId xmlns:a16="http://schemas.microsoft.com/office/drawing/2014/main" id="{E9191366-6C10-435F-A2F8-6CBD1318FD96}"/>
              </a:ext>
            </a:extLst>
          </p:cNvPr>
          <p:cNvSpPr>
            <a:spLocks noGrp="1"/>
          </p:cNvSpPr>
          <p:nvPr>
            <p:ph type="body" sz="quarter" idx="12" hasCustomPrompt="1"/>
          </p:nvPr>
        </p:nvSpPr>
        <p:spPr>
          <a:xfrm>
            <a:off x="755650" y="512763"/>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dirty="0"/>
              <a:t>Aim</a:t>
            </a:r>
            <a:endParaRPr lang="en-GB" dirty="0"/>
          </a:p>
        </p:txBody>
      </p:sp>
      <p:sp>
        <p:nvSpPr>
          <p:cNvPr id="17" name="Text Placeholder 8">
            <a:extLst>
              <a:ext uri="{FF2B5EF4-FFF2-40B4-BE49-F238E27FC236}">
                <a16:creationId xmlns:a16="http://schemas.microsoft.com/office/drawing/2014/main" id="{6758EDAF-8492-4BF5-93A1-EA11C5D83003}"/>
              </a:ext>
            </a:extLst>
          </p:cNvPr>
          <p:cNvSpPr>
            <a:spLocks noGrp="1"/>
          </p:cNvSpPr>
          <p:nvPr>
            <p:ph type="body" sz="quarter" idx="13" hasCustomPrompt="1"/>
          </p:nvPr>
        </p:nvSpPr>
        <p:spPr>
          <a:xfrm>
            <a:off x="755649" y="2930434"/>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dirty="0"/>
              <a:t>Success Criteria</a:t>
            </a:r>
            <a:endParaRPr lang="en-GB" dirty="0"/>
          </a:p>
        </p:txBody>
      </p:sp>
    </p:spTree>
    <p:extLst>
      <p:ext uri="{BB962C8B-B14F-4D97-AF65-F5344CB8AC3E}">
        <p14:creationId xmlns:p14="http://schemas.microsoft.com/office/powerpoint/2010/main" val="2257523209"/>
      </p:ext>
    </p:extLst>
  </p:cSld>
  <p:clrMapOvr>
    <a:masterClrMapping/>
  </p:clrMapOvr>
  <p:extLst>
    <p:ext uri="{DCECCB84-F9BA-43D5-87BE-67443E8EF086}">
      <p15:sldGuideLst xmlns:p15="http://schemas.microsoft.com/office/powerpoint/2012/main">
        <p15:guide id="1" orient="horz" pos="640" userDrawn="1">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ctangle 3">
            <a:hlinkClick r:id="rId2"/>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Food on a plate with a flag in the background&#10;&#10;Description automatically generated">
            <a:extLst>
              <a:ext uri="{FF2B5EF4-FFF2-40B4-BE49-F238E27FC236}">
                <a16:creationId xmlns:a16="http://schemas.microsoft.com/office/drawing/2014/main" id="{2F26D503-4FE3-ECB7-CAA0-554D62E153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udio/Video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7" name="Rectangle 6">
            <a:extLst>
              <a:ext uri="{FF2B5EF4-FFF2-40B4-BE49-F238E27FC236}">
                <a16:creationId xmlns:a16="http://schemas.microsoft.com/office/drawing/2014/main" id="{FFC63B62-F6F8-4A70-935A-0CBCE04C051B}"/>
              </a:ext>
            </a:extLst>
          </p:cNvPr>
          <p:cNvSpPr/>
          <p:nvPr userDrawn="1"/>
        </p:nvSpPr>
        <p:spPr>
          <a:xfrm>
            <a:off x="755650"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9" name="Rectangle 8">
            <a:extLst>
              <a:ext uri="{FF2B5EF4-FFF2-40B4-BE49-F238E27FC236}">
                <a16:creationId xmlns:a16="http://schemas.microsoft.com/office/drawing/2014/main" id="{F19AD57E-3485-41E5-86B7-DD796C8FF6EE}"/>
              </a:ext>
            </a:extLst>
          </p:cNvPr>
          <p:cNvSpPr/>
          <p:nvPr userDrawn="1"/>
        </p:nvSpPr>
        <p:spPr>
          <a:xfrm>
            <a:off x="3380669"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10" name="Rectangle 9">
            <a:extLst>
              <a:ext uri="{FF2B5EF4-FFF2-40B4-BE49-F238E27FC236}">
                <a16:creationId xmlns:a16="http://schemas.microsoft.com/office/drawing/2014/main" id="{2A702136-D7DD-49CD-A4E0-42B0D1BAFEFE}"/>
              </a:ext>
            </a:extLst>
          </p:cNvPr>
          <p:cNvSpPr/>
          <p:nvPr userDrawn="1"/>
        </p:nvSpPr>
        <p:spPr>
          <a:xfrm>
            <a:off x="6005688"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pic>
        <p:nvPicPr>
          <p:cNvPr id="12" name="Picture 1">
            <a:extLst>
              <a:ext uri="{FF2B5EF4-FFF2-40B4-BE49-F238E27FC236}">
                <a16:creationId xmlns:a16="http://schemas.microsoft.com/office/drawing/2014/main" id="{3124EECE-F7EF-4595-9620-68FD0E5E79FF}"/>
              </a:ext>
            </a:extLst>
          </p:cNvPr>
          <p:cNvPicPr>
            <a:picLocks noChangeAspect="1"/>
          </p:cNvPicPr>
          <p:nvPr userDrawn="1"/>
        </p:nvPicPr>
        <p:blipFill>
          <a:blip r:embed="rId2">
            <a:extLst>
              <a:ext uri="{28A0092B-C50C-407E-A947-70E740481C1C}">
                <a14:useLocalDpi xmlns:a14="http://schemas.microsoft.com/office/drawing/2010/main" val="0"/>
              </a:ext>
            </a:extLst>
          </a:blip>
          <a:srcRect l="14311" t="18852" r="58228" b="54654"/>
          <a:stretch>
            <a:fillRect/>
          </a:stretch>
        </p:blipFill>
        <p:spPr bwMode="auto">
          <a:xfrm>
            <a:off x="1088144" y="2435955"/>
            <a:ext cx="1717675" cy="1150938"/>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06CC5B3-3D32-4C6C-8E1F-3758561C1FA7}"/>
              </a:ext>
            </a:extLst>
          </p:cNvPr>
          <p:cNvPicPr>
            <a:picLocks noChangeAspect="1"/>
          </p:cNvPicPr>
          <p:nvPr userDrawn="1"/>
        </p:nvPicPr>
        <p:blipFill>
          <a:blip r:embed="rId3">
            <a:extLst>
              <a:ext uri="{28A0092B-C50C-407E-A947-70E740481C1C}">
                <a14:useLocalDpi xmlns:a14="http://schemas.microsoft.com/office/drawing/2010/main" val="0"/>
              </a:ext>
            </a:extLst>
          </a:blip>
          <a:srcRect l="15067" t="26003" r="44786" b="11296"/>
          <a:stretch>
            <a:fillRect/>
          </a:stretch>
        </p:blipFill>
        <p:spPr bwMode="auto">
          <a:xfrm>
            <a:off x="1088144" y="3771617"/>
            <a:ext cx="1717675" cy="185737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5" name="Rectangle 14">
            <a:extLst>
              <a:ext uri="{FF2B5EF4-FFF2-40B4-BE49-F238E27FC236}">
                <a16:creationId xmlns:a16="http://schemas.microsoft.com/office/drawing/2014/main" id="{BF1001AF-39AD-4F6C-8CC7-DE3F05F47402}"/>
              </a:ext>
            </a:extLst>
          </p:cNvPr>
          <p:cNvSpPr/>
          <p:nvPr userDrawn="1"/>
        </p:nvSpPr>
        <p:spPr>
          <a:xfrm>
            <a:off x="450762" y="5938338"/>
            <a:ext cx="8226000" cy="295275"/>
          </a:xfrm>
          <a:prstGeom prst="rect">
            <a:avLst/>
          </a:prstGeom>
          <a:solidFill>
            <a:srgbClr val="E34192"/>
          </a:solidFill>
          <a:ln>
            <a:solidFill>
              <a:srgbClr val="E341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100" b="1" dirty="0">
                <a:solidFill>
                  <a:schemeClr val="bg1"/>
                </a:solidFill>
                <a:latin typeface="Roboto" panose="02000000000000000000" pitchFamily="2" charset="0"/>
                <a:ea typeface="Roboto" panose="02000000000000000000" pitchFamily="2" charset="0"/>
                <a:cs typeface="Arial" panose="020B0604020202020204" pitchFamily="34" charset="0"/>
              </a:rPr>
              <a:t>Please note the embedded audio may not be compatible with earlier versions of PowerPoint. </a:t>
            </a:r>
          </a:p>
        </p:txBody>
      </p:sp>
      <p:grpSp>
        <p:nvGrpSpPr>
          <p:cNvPr id="16" name="Group 15">
            <a:extLst>
              <a:ext uri="{FF2B5EF4-FFF2-40B4-BE49-F238E27FC236}">
                <a16:creationId xmlns:a16="http://schemas.microsoft.com/office/drawing/2014/main" id="{F4C02CD7-54FA-442D-8552-484866B452A3}"/>
              </a:ext>
            </a:extLst>
          </p:cNvPr>
          <p:cNvGrpSpPr/>
          <p:nvPr userDrawn="1"/>
        </p:nvGrpSpPr>
        <p:grpSpPr>
          <a:xfrm>
            <a:off x="653175" y="1186618"/>
            <a:ext cx="2485137" cy="4640495"/>
            <a:chOff x="653175" y="1293580"/>
            <a:chExt cx="2485137" cy="4640495"/>
          </a:xfrm>
        </p:grpSpPr>
        <p:sp>
          <p:nvSpPr>
            <p:cNvPr id="17" name="Rectangle 16">
              <a:extLst>
                <a:ext uri="{FF2B5EF4-FFF2-40B4-BE49-F238E27FC236}">
                  <a16:creationId xmlns:a16="http://schemas.microsoft.com/office/drawing/2014/main" id="{70129BA9-07CA-4E45-BE89-A3B3D8B06794}"/>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Open the downloaded folder and copy all the files.</a:t>
              </a:r>
            </a:p>
          </p:txBody>
        </p:sp>
        <p:sp>
          <p:nvSpPr>
            <p:cNvPr id="18" name="Oval 17">
              <a:extLst>
                <a:ext uri="{FF2B5EF4-FFF2-40B4-BE49-F238E27FC236}">
                  <a16:creationId xmlns:a16="http://schemas.microsoft.com/office/drawing/2014/main" id="{06AD645D-EF4C-43B9-BC02-E73591ACFEA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1</a:t>
              </a:r>
            </a:p>
          </p:txBody>
        </p:sp>
      </p:grpSp>
      <p:grpSp>
        <p:nvGrpSpPr>
          <p:cNvPr id="19" name="Group 18">
            <a:extLst>
              <a:ext uri="{FF2B5EF4-FFF2-40B4-BE49-F238E27FC236}">
                <a16:creationId xmlns:a16="http://schemas.microsoft.com/office/drawing/2014/main" id="{08DFAC45-3E54-4D6A-98C4-CF211C83922E}"/>
              </a:ext>
            </a:extLst>
          </p:cNvPr>
          <p:cNvGrpSpPr/>
          <p:nvPr userDrawn="1"/>
        </p:nvGrpSpPr>
        <p:grpSpPr>
          <a:xfrm>
            <a:off x="3278194" y="1186618"/>
            <a:ext cx="2485137" cy="4640495"/>
            <a:chOff x="653175" y="1293580"/>
            <a:chExt cx="2485137" cy="4640495"/>
          </a:xfrm>
        </p:grpSpPr>
        <p:sp>
          <p:nvSpPr>
            <p:cNvPr id="20" name="Rectangle 19">
              <a:extLst>
                <a:ext uri="{FF2B5EF4-FFF2-40B4-BE49-F238E27FC236}">
                  <a16:creationId xmlns:a16="http://schemas.microsoft.com/office/drawing/2014/main" id="{F0CD5D4D-4B63-46DB-9525-B34F30B13615}"/>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Paste the copied files into a new folder.</a:t>
              </a:r>
            </a:p>
          </p:txBody>
        </p:sp>
        <p:sp>
          <p:nvSpPr>
            <p:cNvPr id="21" name="Oval 20">
              <a:extLst>
                <a:ext uri="{FF2B5EF4-FFF2-40B4-BE49-F238E27FC236}">
                  <a16:creationId xmlns:a16="http://schemas.microsoft.com/office/drawing/2014/main" id="{E921D1FD-6ED8-4721-9B13-952826BF7583}"/>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2</a:t>
              </a:r>
            </a:p>
          </p:txBody>
        </p:sp>
      </p:grpSp>
      <p:grpSp>
        <p:nvGrpSpPr>
          <p:cNvPr id="22" name="Group 21">
            <a:extLst>
              <a:ext uri="{FF2B5EF4-FFF2-40B4-BE49-F238E27FC236}">
                <a16:creationId xmlns:a16="http://schemas.microsoft.com/office/drawing/2014/main" id="{2E64373C-29B9-44AD-BBFF-1C2B6CB8B856}"/>
              </a:ext>
            </a:extLst>
          </p:cNvPr>
          <p:cNvGrpSpPr/>
          <p:nvPr userDrawn="1"/>
        </p:nvGrpSpPr>
        <p:grpSpPr>
          <a:xfrm>
            <a:off x="5903213" y="1186618"/>
            <a:ext cx="2485137" cy="4640495"/>
            <a:chOff x="653175" y="1293580"/>
            <a:chExt cx="2485137" cy="4640495"/>
          </a:xfrm>
        </p:grpSpPr>
        <p:sp>
          <p:nvSpPr>
            <p:cNvPr id="23" name="Rectangle 22">
              <a:extLst>
                <a:ext uri="{FF2B5EF4-FFF2-40B4-BE49-F238E27FC236}">
                  <a16:creationId xmlns:a16="http://schemas.microsoft.com/office/drawing/2014/main" id="{3F8F64B4-C8AD-4F3A-AC24-CC1D1D7B43F0}"/>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To use the PowerPoint, enable editing and put into slide show mode.</a:t>
              </a:r>
            </a:p>
          </p:txBody>
        </p:sp>
        <p:sp>
          <p:nvSpPr>
            <p:cNvPr id="24" name="Oval 23">
              <a:extLst>
                <a:ext uri="{FF2B5EF4-FFF2-40B4-BE49-F238E27FC236}">
                  <a16:creationId xmlns:a16="http://schemas.microsoft.com/office/drawing/2014/main" id="{306893F1-C2B6-43EB-825A-DA5B276C890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3</a:t>
              </a:r>
            </a:p>
          </p:txBody>
        </p:sp>
      </p:grpSp>
      <p:pic>
        <p:nvPicPr>
          <p:cNvPr id="25" name="Picture 24">
            <a:extLst>
              <a:ext uri="{FF2B5EF4-FFF2-40B4-BE49-F238E27FC236}">
                <a16:creationId xmlns:a16="http://schemas.microsoft.com/office/drawing/2014/main" id="{F8E75E30-3E3D-4F9B-9EF6-9A9630C27CBB}"/>
              </a:ext>
            </a:extLst>
          </p:cNvPr>
          <p:cNvPicPr>
            <a:picLocks noChangeAspect="1"/>
          </p:cNvPicPr>
          <p:nvPr userDrawn="1"/>
        </p:nvPicPr>
        <p:blipFill>
          <a:blip r:embed="rId4">
            <a:extLst>
              <a:ext uri="{28A0092B-C50C-407E-A947-70E740481C1C}">
                <a14:useLocalDpi xmlns:a14="http://schemas.microsoft.com/office/drawing/2010/main" val="0"/>
              </a:ext>
            </a:extLst>
          </a:blip>
          <a:srcRect l="14085" t="17912" r="52493" b="25307"/>
          <a:stretch>
            <a:fillRect/>
          </a:stretch>
        </p:blipFill>
        <p:spPr bwMode="auto">
          <a:xfrm>
            <a:off x="3720306" y="2435955"/>
            <a:ext cx="1703388" cy="2003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E55EBE21-985E-4E8F-B68C-A7F9AB89D609}"/>
              </a:ext>
            </a:extLst>
          </p:cNvPr>
          <p:cNvPicPr>
            <a:picLocks noChangeAspect="1"/>
          </p:cNvPicPr>
          <p:nvPr userDrawn="1"/>
        </p:nvPicPr>
        <p:blipFill>
          <a:blip r:embed="rId5">
            <a:extLst>
              <a:ext uri="{28A0092B-C50C-407E-A947-70E740481C1C}">
                <a14:useLocalDpi xmlns:a14="http://schemas.microsoft.com/office/drawing/2010/main" val="0"/>
              </a:ext>
            </a:extLst>
          </a:blip>
          <a:srcRect t="65628"/>
          <a:stretch>
            <a:fillRect/>
          </a:stretch>
        </p:blipFill>
        <p:spPr bwMode="auto">
          <a:xfrm>
            <a:off x="6114362" y="3710564"/>
            <a:ext cx="2165314" cy="1601754"/>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12AA4B95-3CCC-45E1-B7B1-343CCBC6F42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14344" y="2435955"/>
            <a:ext cx="2165350" cy="225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EB959152-16E0-47A5-9814-E4CDFB5F1B4A}"/>
              </a:ext>
            </a:extLst>
          </p:cNvPr>
          <p:cNvGrpSpPr/>
          <p:nvPr userDrawn="1"/>
        </p:nvGrpSpPr>
        <p:grpSpPr>
          <a:xfrm>
            <a:off x="6114362" y="2862122"/>
            <a:ext cx="2165350" cy="690207"/>
            <a:chOff x="6137101" y="2837944"/>
            <a:chExt cx="2165350" cy="690207"/>
          </a:xfrm>
        </p:grpSpPr>
        <p:grpSp>
          <p:nvGrpSpPr>
            <p:cNvPr id="29" name="Group 28">
              <a:extLst>
                <a:ext uri="{FF2B5EF4-FFF2-40B4-BE49-F238E27FC236}">
                  <a16:creationId xmlns:a16="http://schemas.microsoft.com/office/drawing/2014/main" id="{2AA9C2EC-978E-419F-A507-D371B5CA5B55}"/>
                </a:ext>
              </a:extLst>
            </p:cNvPr>
            <p:cNvGrpSpPr>
              <a:grpSpLocks/>
            </p:cNvGrpSpPr>
            <p:nvPr/>
          </p:nvGrpSpPr>
          <p:grpSpPr bwMode="auto">
            <a:xfrm>
              <a:off x="6137101" y="2837944"/>
              <a:ext cx="2165350" cy="647700"/>
              <a:chOff x="6164808" y="2589878"/>
              <a:chExt cx="2165459" cy="647296"/>
            </a:xfrm>
          </p:grpSpPr>
          <p:pic>
            <p:nvPicPr>
              <p:cNvPr id="31" name="Picture 30">
                <a:extLst>
                  <a:ext uri="{FF2B5EF4-FFF2-40B4-BE49-F238E27FC236}">
                    <a16:creationId xmlns:a16="http://schemas.microsoft.com/office/drawing/2014/main" id="{B5145F20-A130-4EC9-B902-0B2D234C1C06}"/>
                  </a:ext>
                </a:extLst>
              </p:cNvPr>
              <p:cNvPicPr>
                <a:picLocks noChangeAspect="1"/>
              </p:cNvPicPr>
              <p:nvPr/>
            </p:nvPicPr>
            <p:blipFill>
              <a:blip r:embed="rId7">
                <a:extLst>
                  <a:ext uri="{28A0092B-C50C-407E-A947-70E740481C1C}">
                    <a14:useLocalDpi xmlns:a14="http://schemas.microsoft.com/office/drawing/2010/main" val="0"/>
                  </a:ext>
                </a:extLst>
              </a:blip>
              <a:srcRect t="60687"/>
              <a:stretch>
                <a:fillRect/>
              </a:stretch>
            </p:blipFill>
            <p:spPr bwMode="auto">
              <a:xfrm>
                <a:off x="6164808" y="2589878"/>
                <a:ext cx="2165459" cy="647296"/>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cxnSp>
            <p:nvCxnSpPr>
              <p:cNvPr id="32" name="Straight Arrow Connector 31">
                <a:extLst>
                  <a:ext uri="{FF2B5EF4-FFF2-40B4-BE49-F238E27FC236}">
                    <a16:creationId xmlns:a16="http://schemas.microsoft.com/office/drawing/2014/main" id="{7209CC96-78F3-4B82-BE38-23F76BEC0573}"/>
                  </a:ext>
                </a:extLst>
              </p:cNvPr>
              <p:cNvCxnSpPr/>
              <p:nvPr/>
            </p:nvCxnSpPr>
            <p:spPr>
              <a:xfrm flipH="1">
                <a:off x="7949742" y="2768837"/>
                <a:ext cx="79379" cy="287158"/>
              </a:xfrm>
              <a:prstGeom prst="straightConnector1">
                <a:avLst/>
              </a:prstGeom>
              <a:ln w="19050">
                <a:solidFill>
                  <a:srgbClr val="18A0DB"/>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Oval 29">
              <a:extLst>
                <a:ext uri="{FF2B5EF4-FFF2-40B4-BE49-F238E27FC236}">
                  <a16:creationId xmlns:a16="http://schemas.microsoft.com/office/drawing/2014/main" id="{289AD21C-A27E-4E30-8AB2-27CBD6E49F15}"/>
                </a:ext>
              </a:extLst>
            </p:cNvPr>
            <p:cNvSpPr/>
            <p:nvPr/>
          </p:nvSpPr>
          <p:spPr>
            <a:xfrm>
              <a:off x="7790917" y="3317748"/>
              <a:ext cx="210403" cy="210403"/>
            </a:xfrm>
            <a:prstGeom prst="ellipse">
              <a:avLst/>
            </a:prstGeom>
            <a:noFill/>
            <a:ln w="19050">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5" name="TextBox 44">
            <a:extLst>
              <a:ext uri="{FF2B5EF4-FFF2-40B4-BE49-F238E27FC236}">
                <a16:creationId xmlns:a16="http://schemas.microsoft.com/office/drawing/2014/main" id="{3642231C-A2F6-4367-90C6-0767E987F9A9}"/>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Guidance for Video/Audio in PowerPoints</a:t>
            </a:r>
            <a:endParaRPr lang="en-GB" sz="2800" b="1" dirty="0">
              <a:solidFill>
                <a:srgbClr val="E34192"/>
              </a:solidFill>
            </a:endParaRPr>
          </a:p>
        </p:txBody>
      </p:sp>
    </p:spTree>
    <p:extLst>
      <p:ext uri="{BB962C8B-B14F-4D97-AF65-F5344CB8AC3E}">
        <p14:creationId xmlns:p14="http://schemas.microsoft.com/office/powerpoint/2010/main" val="395936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nimation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41" name="Group 40">
            <a:extLst>
              <a:ext uri="{FF2B5EF4-FFF2-40B4-BE49-F238E27FC236}">
                <a16:creationId xmlns:a16="http://schemas.microsoft.com/office/drawing/2014/main" id="{2BB4EA30-0107-4362-9222-C6055ABF324A}"/>
              </a:ext>
            </a:extLst>
          </p:cNvPr>
          <p:cNvGrpSpPr/>
          <p:nvPr userDrawn="1"/>
        </p:nvGrpSpPr>
        <p:grpSpPr>
          <a:xfrm>
            <a:off x="743835" y="1681195"/>
            <a:ext cx="7644513" cy="2295228"/>
            <a:chOff x="743837" y="1344834"/>
            <a:chExt cx="7644513" cy="2295228"/>
          </a:xfrm>
        </p:grpSpPr>
        <p:sp>
          <p:nvSpPr>
            <p:cNvPr id="42" name="Rectangle 41">
              <a:extLst>
                <a:ext uri="{FF2B5EF4-FFF2-40B4-BE49-F238E27FC236}">
                  <a16:creationId xmlns:a16="http://schemas.microsoft.com/office/drawing/2014/main" id="{0DF60415-D303-4DFE-A6B8-E0AB42EF4DDC}"/>
                </a:ext>
              </a:extLst>
            </p:cNvPr>
            <p:cNvSpPr/>
            <p:nvPr/>
          </p:nvSpPr>
          <p:spPr>
            <a:xfrm>
              <a:off x="743837" y="1344834"/>
              <a:ext cx="1266195"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Animations</a:t>
              </a:r>
            </a:p>
          </p:txBody>
        </p:sp>
        <p:sp>
          <p:nvSpPr>
            <p:cNvPr id="43" name="Rectangle 42">
              <a:extLst>
                <a:ext uri="{FF2B5EF4-FFF2-40B4-BE49-F238E27FC236}">
                  <a16:creationId xmlns:a16="http://schemas.microsoft.com/office/drawing/2014/main" id="{6A96975B-C3DC-451D-8423-D15D5BCDB436}"/>
                </a:ext>
              </a:extLst>
            </p:cNvPr>
            <p:cNvSpPr/>
            <p:nvPr/>
          </p:nvSpPr>
          <p:spPr>
            <a:xfrm>
              <a:off x="755650" y="1618794"/>
              <a:ext cx="7632700" cy="2021268"/>
            </a:xfrm>
            <a:prstGeom prst="rect">
              <a:avLst/>
            </a:prstGeom>
            <a:noFill/>
            <a:ln w="19050">
              <a:solidFill>
                <a:srgbClr val="18A0DB"/>
              </a:solidFill>
            </a:ln>
          </p:spPr>
          <p:txBody>
            <a:bodyPr wrap="square" lIns="216000" tIns="216000" rIns="216000" bIns="216000">
              <a:spAutoFit/>
            </a:bodyPr>
            <a:lstStyle/>
            <a:p>
              <a:pPr>
                <a:spcAft>
                  <a:spcPts val="600"/>
                </a:spcAft>
              </a:pPr>
              <a:r>
                <a:rPr lang="en-GB" sz="1400" dirty="0">
                  <a:latin typeface="Roboto" panose="02000000000000000000" pitchFamily="2" charset="0"/>
                  <a:ea typeface="Roboto" panose="02000000000000000000" pitchFamily="2" charset="0"/>
                </a:rPr>
                <a:t>This resource has been designed with animations to make it as fun and engaging as possible. To view the content in the correct formatting, please view the PowerPoint in ‘slide show mode’. This takes you from desktop to presentation mode. If you view the slides out of ‘slide show mode’, you may find that some of the text and images overlap each other and/or are difficult to read. </a:t>
              </a:r>
            </a:p>
            <a:p>
              <a:pPr>
                <a:spcAft>
                  <a:spcPts val="600"/>
                </a:spcAft>
              </a:pPr>
              <a:r>
                <a:rPr lang="en-GB" sz="1400" dirty="0">
                  <a:latin typeface="Roboto" panose="02000000000000000000" pitchFamily="2" charset="0"/>
                  <a:ea typeface="Roboto" panose="02000000000000000000" pitchFamily="2" charset="0"/>
                </a:rPr>
                <a:t>To enter slide show mode, go to the </a:t>
              </a:r>
              <a:r>
                <a:rPr lang="en-GB" sz="1400" b="1" dirty="0">
                  <a:latin typeface="Roboto" panose="02000000000000000000" pitchFamily="2" charset="0"/>
                  <a:ea typeface="Roboto" panose="02000000000000000000" pitchFamily="2" charset="0"/>
                </a:rPr>
                <a:t>slide show menu tab </a:t>
              </a:r>
              <a:r>
                <a:rPr lang="en-GB" sz="1400" dirty="0">
                  <a:latin typeface="Roboto" panose="02000000000000000000" pitchFamily="2" charset="0"/>
                  <a:ea typeface="Roboto" panose="02000000000000000000" pitchFamily="2" charset="0"/>
                </a:rPr>
                <a:t>and select either </a:t>
              </a:r>
              <a:r>
                <a:rPr lang="en-GB" sz="1400" b="1" dirty="0">
                  <a:latin typeface="Roboto" panose="02000000000000000000" pitchFamily="2" charset="0"/>
                  <a:ea typeface="Roboto" panose="02000000000000000000" pitchFamily="2" charset="0"/>
                </a:rPr>
                <a:t>from beginning</a:t>
              </a:r>
              <a:r>
                <a:rPr lang="en-GB" sz="1400" dirty="0">
                  <a:latin typeface="Roboto" panose="02000000000000000000" pitchFamily="2" charset="0"/>
                  <a:ea typeface="Roboto" panose="02000000000000000000" pitchFamily="2" charset="0"/>
                </a:rPr>
                <a:t> </a:t>
              </a:r>
              <a:r>
                <a:rPr lang="en-GB" sz="1400" b="1" dirty="0">
                  <a:latin typeface="Roboto" panose="02000000000000000000" pitchFamily="2" charset="0"/>
                  <a:ea typeface="Roboto" panose="02000000000000000000" pitchFamily="2" charset="0"/>
                </a:rPr>
                <a:t>or from current slide</a:t>
              </a:r>
              <a:r>
                <a:rPr lang="en-GB" sz="1400" dirty="0">
                  <a:latin typeface="Roboto" panose="02000000000000000000" pitchFamily="2" charset="0"/>
                  <a:ea typeface="Roboto" panose="02000000000000000000" pitchFamily="2" charset="0"/>
                </a:rPr>
                <a:t>.</a:t>
              </a:r>
            </a:p>
          </p:txBody>
        </p:sp>
      </p:grpSp>
      <p:sp>
        <p:nvSpPr>
          <p:cNvPr id="44" name="Rectangle 43">
            <a:extLst>
              <a:ext uri="{FF2B5EF4-FFF2-40B4-BE49-F238E27FC236}">
                <a16:creationId xmlns:a16="http://schemas.microsoft.com/office/drawing/2014/main" id="{C01BCBF7-EAB4-4398-AAB8-B60AC3555113}"/>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45" name="TextBox 44">
            <a:extLst>
              <a:ext uri="{FF2B5EF4-FFF2-40B4-BE49-F238E27FC236}">
                <a16:creationId xmlns:a16="http://schemas.microsoft.com/office/drawing/2014/main" id="{3F3091BF-D025-46EF-A448-B4F13C76E242}"/>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1386459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xternal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7223ECE9-6F1A-4E72-ACE0-06F71C468FD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1" name="Group 10">
            <a:extLst>
              <a:ext uri="{FF2B5EF4-FFF2-40B4-BE49-F238E27FC236}">
                <a16:creationId xmlns:a16="http://schemas.microsoft.com/office/drawing/2014/main" id="{5F05BBF0-ECD1-4FE4-937E-1F73A27AF916}"/>
              </a:ext>
            </a:extLst>
          </p:cNvPr>
          <p:cNvGrpSpPr/>
          <p:nvPr userDrawn="1"/>
        </p:nvGrpSpPr>
        <p:grpSpPr>
          <a:xfrm>
            <a:off x="743837" y="1681195"/>
            <a:ext cx="7644513" cy="2002840"/>
            <a:chOff x="743837" y="1344834"/>
            <a:chExt cx="7644513" cy="2002840"/>
          </a:xfrm>
        </p:grpSpPr>
        <p:sp>
          <p:nvSpPr>
            <p:cNvPr id="12" name="Rectangle 11">
              <a:extLst>
                <a:ext uri="{FF2B5EF4-FFF2-40B4-BE49-F238E27FC236}">
                  <a16:creationId xmlns:a16="http://schemas.microsoft.com/office/drawing/2014/main" id="{D52A1D21-ED2B-43AD-B353-E06410A36383}"/>
                </a:ext>
              </a:extLst>
            </p:cNvPr>
            <p:cNvSpPr/>
            <p:nvPr/>
          </p:nvSpPr>
          <p:spPr>
            <a:xfrm>
              <a:off x="743837" y="1344834"/>
              <a:ext cx="2703717"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Websites</a:t>
              </a:r>
            </a:p>
          </p:txBody>
        </p:sp>
        <p:sp>
          <p:nvSpPr>
            <p:cNvPr id="13" name="Rectangle 12">
              <a:extLst>
                <a:ext uri="{FF2B5EF4-FFF2-40B4-BE49-F238E27FC236}">
                  <a16:creationId xmlns:a16="http://schemas.microsoft.com/office/drawing/2014/main" id="{1FFC9EFA-95C1-4D1B-B736-D82D578BE355}"/>
                </a:ext>
              </a:extLst>
            </p:cNvPr>
            <p:cNvSpPr/>
            <p:nvPr/>
          </p:nvSpPr>
          <p:spPr>
            <a:xfrm>
              <a:off x="755650" y="1618794"/>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websites. Please be aware that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You should also be aware that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the case. We are not responsible for the content of external sites.</a:t>
              </a:r>
            </a:p>
          </p:txBody>
        </p:sp>
      </p:grpSp>
      <p:sp>
        <p:nvSpPr>
          <p:cNvPr id="16" name="TextBox 15">
            <a:extLst>
              <a:ext uri="{FF2B5EF4-FFF2-40B4-BE49-F238E27FC236}">
                <a16:creationId xmlns:a16="http://schemas.microsoft.com/office/drawing/2014/main" id="{3E809478-62E0-4C7A-83A2-03913DD4D89E}"/>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211658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xternal Video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6" name="Rectangle 15">
            <a:extLst>
              <a:ext uri="{FF2B5EF4-FFF2-40B4-BE49-F238E27FC236}">
                <a16:creationId xmlns:a16="http://schemas.microsoft.com/office/drawing/2014/main" id="{E98D6414-A260-404A-9274-A35AB2A1EA5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7" name="Group 16">
            <a:extLst>
              <a:ext uri="{FF2B5EF4-FFF2-40B4-BE49-F238E27FC236}">
                <a16:creationId xmlns:a16="http://schemas.microsoft.com/office/drawing/2014/main" id="{5688A155-CC1C-4CA5-824A-88B66BF4B7D8}"/>
              </a:ext>
            </a:extLst>
          </p:cNvPr>
          <p:cNvGrpSpPr/>
          <p:nvPr userDrawn="1"/>
        </p:nvGrpSpPr>
        <p:grpSpPr>
          <a:xfrm>
            <a:off x="733079" y="1681195"/>
            <a:ext cx="7643458" cy="2649171"/>
            <a:chOff x="744892" y="3707365"/>
            <a:chExt cx="7643458" cy="2649171"/>
          </a:xfrm>
        </p:grpSpPr>
        <p:sp>
          <p:nvSpPr>
            <p:cNvPr id="18" name="Rectangle 17">
              <a:extLst>
                <a:ext uri="{FF2B5EF4-FFF2-40B4-BE49-F238E27FC236}">
                  <a16:creationId xmlns:a16="http://schemas.microsoft.com/office/drawing/2014/main" id="{B519C287-0C36-43FA-A38F-45E9B4A11B4D}"/>
                </a:ext>
              </a:extLst>
            </p:cNvPr>
            <p:cNvSpPr/>
            <p:nvPr/>
          </p:nvSpPr>
          <p:spPr>
            <a:xfrm>
              <a:off x="744892" y="3707365"/>
              <a:ext cx="3214972"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Video Websites</a:t>
              </a:r>
            </a:p>
          </p:txBody>
        </p:sp>
        <p:sp>
          <p:nvSpPr>
            <p:cNvPr id="19" name="Rectangle 18">
              <a:extLst>
                <a:ext uri="{FF2B5EF4-FFF2-40B4-BE49-F238E27FC236}">
                  <a16:creationId xmlns:a16="http://schemas.microsoft.com/office/drawing/2014/main" id="{F9BBE2CC-1604-46EB-BCDA-9F6AB7410668}"/>
                </a:ext>
              </a:extLst>
            </p:cNvPr>
            <p:cNvSpPr/>
            <p:nvPr/>
          </p:nvSpPr>
          <p:spPr>
            <a:xfrm>
              <a:off x="755650" y="3981325"/>
              <a:ext cx="7632700" cy="2375211"/>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video websites. These websites often have </a:t>
              </a:r>
              <a:r>
                <a:rPr lang="en-GB" sz="1400" dirty="0" err="1">
                  <a:latin typeface="Roboto" panose="02000000000000000000" pitchFamily="2" charset="0"/>
                  <a:ea typeface="Roboto" panose="02000000000000000000" pitchFamily="2" charset="0"/>
                </a:rPr>
                <a:t>autoplay</a:t>
              </a:r>
              <a:r>
                <a:rPr lang="en-GB" sz="1400" dirty="0">
                  <a:latin typeface="Roboto" panose="02000000000000000000" pitchFamily="2" charset="0"/>
                  <a:ea typeface="Roboto" panose="02000000000000000000" pitchFamily="2" charset="0"/>
                </a:rPr>
                <a:t> features meaning that other videos will play after the video you are watching finishes. You should disable this feature before using the video in any classroom or similar setting.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assumes no responsibility for the contents of linked websites.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a:t>
              </a:r>
              <a:br>
                <a:rPr lang="en-GB" sz="1400" dirty="0">
                  <a:latin typeface="Roboto" panose="02000000000000000000" pitchFamily="2" charset="0"/>
                  <a:ea typeface="Roboto" panose="02000000000000000000" pitchFamily="2" charset="0"/>
                </a:rPr>
              </a:br>
              <a:r>
                <a:rPr lang="en-GB" sz="1400" dirty="0">
                  <a:latin typeface="Roboto" panose="02000000000000000000" pitchFamily="2" charset="0"/>
                  <a:ea typeface="Roboto" panose="02000000000000000000" pitchFamily="2" charset="0"/>
                </a:rPr>
                <a:t>the case.</a:t>
              </a:r>
            </a:p>
          </p:txBody>
        </p:sp>
      </p:grpSp>
      <p:sp>
        <p:nvSpPr>
          <p:cNvPr id="20" name="TextBox 19">
            <a:extLst>
              <a:ext uri="{FF2B5EF4-FFF2-40B4-BE49-F238E27FC236}">
                <a16:creationId xmlns:a16="http://schemas.microsoft.com/office/drawing/2014/main" id="{DFBBCB53-5B3E-420F-B980-49AC69553407}"/>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671506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claimers Editable">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89AF2E5A-21A6-4DED-A279-863F1FD479A6}"/>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20" name="Group 19">
            <a:extLst>
              <a:ext uri="{FF2B5EF4-FFF2-40B4-BE49-F238E27FC236}">
                <a16:creationId xmlns:a16="http://schemas.microsoft.com/office/drawing/2014/main" id="{0F0C260B-7A5F-4EEA-B147-DE8B78F68034}"/>
              </a:ext>
            </a:extLst>
          </p:cNvPr>
          <p:cNvGrpSpPr/>
          <p:nvPr userDrawn="1"/>
        </p:nvGrpSpPr>
        <p:grpSpPr>
          <a:xfrm>
            <a:off x="733079" y="3957995"/>
            <a:ext cx="7643458" cy="2002840"/>
            <a:chOff x="744892" y="3707365"/>
            <a:chExt cx="7643458" cy="2002840"/>
          </a:xfrm>
        </p:grpSpPr>
        <p:sp>
          <p:nvSpPr>
            <p:cNvPr id="21" name="Rectangle 20">
              <a:extLst>
                <a:ext uri="{FF2B5EF4-FFF2-40B4-BE49-F238E27FC236}">
                  <a16:creationId xmlns:a16="http://schemas.microsoft.com/office/drawing/2014/main" id="{55E2DD96-F714-4CFE-8121-9BD618AA74C8}"/>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Insert Text Here</a:t>
              </a:r>
            </a:p>
          </p:txBody>
        </p:sp>
        <p:sp>
          <p:nvSpPr>
            <p:cNvPr id="22" name="Rectangle 21">
              <a:extLst>
                <a:ext uri="{FF2B5EF4-FFF2-40B4-BE49-F238E27FC236}">
                  <a16:creationId xmlns:a16="http://schemas.microsoft.com/office/drawing/2014/main" id="{110E9556-8ED8-404D-9793-60568C040CEB}"/>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Lorem ipsum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sit </a:t>
              </a:r>
              <a:r>
                <a:rPr lang="en-GB" sz="1400" dirty="0" err="1">
                  <a:latin typeface="Roboto" panose="02000000000000000000" pitchFamily="2" charset="0"/>
                  <a:ea typeface="Roboto" panose="02000000000000000000" pitchFamily="2" charset="0"/>
                </a:rPr>
                <a:t>amet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consectetur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adipiscing</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sed</a:t>
              </a:r>
              <a:r>
                <a:rPr lang="en-GB" sz="1400" dirty="0">
                  <a:latin typeface="Roboto" panose="02000000000000000000" pitchFamily="2" charset="0"/>
                  <a:ea typeface="Roboto" panose="02000000000000000000" pitchFamily="2" charset="0"/>
                </a:rPr>
                <a:t> do </a:t>
              </a:r>
              <a:r>
                <a:rPr lang="en-GB" sz="1400" dirty="0" err="1">
                  <a:latin typeface="Roboto" panose="02000000000000000000" pitchFamily="2" charset="0"/>
                  <a:ea typeface="Roboto" panose="02000000000000000000" pitchFamily="2" charset="0"/>
                </a:rPr>
                <a:t>eiusmod</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tempor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incididunt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labore et dolore magna </a:t>
              </a:r>
              <a:r>
                <a:rPr lang="en-GB" sz="1400" dirty="0" err="1">
                  <a:latin typeface="Roboto" panose="02000000000000000000" pitchFamily="2" charset="0"/>
                  <a:ea typeface="Roboto" panose="02000000000000000000" pitchFamily="2" charset="0"/>
                </a:rPr>
                <a:t>aliqua</a:t>
              </a:r>
              <a:r>
                <a:rPr lang="en-GB" sz="1400" dirty="0">
                  <a:latin typeface="Roboto" panose="02000000000000000000" pitchFamily="2" charset="0"/>
                  <a:ea typeface="Roboto" panose="02000000000000000000" pitchFamily="2" charset="0"/>
                </a:rPr>
                <a:t>. Ut </a:t>
              </a:r>
              <a:r>
                <a:rPr lang="en-GB" sz="1400" dirty="0" err="1">
                  <a:latin typeface="Roboto" panose="02000000000000000000" pitchFamily="2" charset="0"/>
                  <a:ea typeface="Roboto" panose="02000000000000000000" pitchFamily="2" charset="0"/>
                </a:rPr>
                <a:t>enim</a:t>
              </a:r>
              <a:r>
                <a:rPr lang="en-GB" sz="1400" dirty="0">
                  <a:latin typeface="Roboto" panose="02000000000000000000" pitchFamily="2" charset="0"/>
                  <a:ea typeface="Roboto" panose="02000000000000000000" pitchFamily="2" charset="0"/>
                </a:rPr>
                <a:t> ad minim </a:t>
              </a:r>
              <a:r>
                <a:rPr lang="en-GB" sz="1400" dirty="0" err="1">
                  <a:latin typeface="Roboto" panose="02000000000000000000" pitchFamily="2" charset="0"/>
                  <a:ea typeface="Roboto" panose="02000000000000000000" pitchFamily="2" charset="0"/>
                </a:rPr>
                <a:t>veniam</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quis</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nostrud</a:t>
              </a:r>
              <a:r>
                <a:rPr lang="en-GB" sz="1400" dirty="0">
                  <a:latin typeface="Roboto" panose="02000000000000000000" pitchFamily="2" charset="0"/>
                  <a:ea typeface="Roboto" panose="02000000000000000000" pitchFamily="2" charset="0"/>
                </a:rPr>
                <a:t> exercitation </a:t>
              </a:r>
              <a:r>
                <a:rPr lang="en-GB" sz="1400" dirty="0" err="1">
                  <a:latin typeface="Roboto" panose="02000000000000000000" pitchFamily="2" charset="0"/>
                  <a:ea typeface="Roboto" panose="02000000000000000000" pitchFamily="2" charset="0"/>
                </a:rPr>
                <a:t>ullamco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laboris</a:t>
              </a:r>
              <a:r>
                <a:rPr lang="en-GB" sz="1400" dirty="0">
                  <a:latin typeface="Roboto" panose="02000000000000000000" pitchFamily="2" charset="0"/>
                  <a:ea typeface="Roboto" panose="02000000000000000000" pitchFamily="2" charset="0"/>
                </a:rPr>
                <a:t> nisi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aliquip</a:t>
              </a:r>
              <a:r>
                <a:rPr lang="en-GB" sz="1400" dirty="0">
                  <a:latin typeface="Roboto" panose="02000000000000000000" pitchFamily="2" charset="0"/>
                  <a:ea typeface="Roboto" panose="02000000000000000000" pitchFamily="2" charset="0"/>
                </a:rPr>
                <a:t> ex </a:t>
              </a:r>
              <a:r>
                <a:rPr lang="en-GB" sz="1400" dirty="0" err="1">
                  <a:latin typeface="Roboto" panose="02000000000000000000" pitchFamily="2" charset="0"/>
                  <a:ea typeface="Roboto" panose="02000000000000000000" pitchFamily="2" charset="0"/>
                </a:rPr>
                <a:t>ea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commodo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consequat</a:t>
              </a:r>
              <a:r>
                <a:rPr lang="en-GB" sz="1400" dirty="0">
                  <a:latin typeface="Roboto" panose="02000000000000000000" pitchFamily="2" charset="0"/>
                  <a:ea typeface="Roboto" panose="02000000000000000000" pitchFamily="2" charset="0"/>
                </a:rPr>
                <a:t>. Duis </a:t>
              </a:r>
              <a:r>
                <a:rPr lang="en-GB" sz="1400" dirty="0" err="1">
                  <a:latin typeface="Roboto" panose="02000000000000000000" pitchFamily="2" charset="0"/>
                  <a:ea typeface="Roboto" panose="02000000000000000000" pitchFamily="2" charset="0"/>
                </a:rPr>
                <a:t>aute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irure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reprehenderit</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voluptate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velit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esse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cillum</a:t>
              </a:r>
              <a:r>
                <a:rPr lang="en-GB" sz="1400" dirty="0">
                  <a:latin typeface="Roboto" panose="02000000000000000000" pitchFamily="2" charset="0"/>
                  <a:ea typeface="Roboto" panose="02000000000000000000" pitchFamily="2" charset="0"/>
                </a:rPr>
                <a:t> dolore </a:t>
              </a:r>
              <a:r>
                <a:rPr lang="en-GB" sz="1400" dirty="0" err="1">
                  <a:latin typeface="Roboto" panose="02000000000000000000" pitchFamily="2" charset="0"/>
                  <a:ea typeface="Roboto" panose="02000000000000000000" pitchFamily="2" charset="0"/>
                </a:rPr>
                <a:t>eu</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fugiat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nulla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pariatur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Excepteur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sint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occaecat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cupidatat</a:t>
              </a:r>
              <a:r>
                <a:rPr lang="en-GB" sz="1400" dirty="0">
                  <a:latin typeface="Roboto" panose="02000000000000000000" pitchFamily="2" charset="0"/>
                  <a:ea typeface="Roboto" panose="02000000000000000000" pitchFamily="2" charset="0"/>
                </a:rPr>
                <a:t> non </a:t>
              </a:r>
              <a:r>
                <a:rPr lang="en-GB" sz="1400" dirty="0" err="1">
                  <a:latin typeface="Roboto" panose="02000000000000000000" pitchFamily="2" charset="0"/>
                  <a:ea typeface="Roboto" panose="02000000000000000000" pitchFamily="2" charset="0"/>
                </a:rPr>
                <a:t>proident</a:t>
              </a:r>
              <a:r>
                <a:rPr lang="en-GB" sz="1400" dirty="0">
                  <a:latin typeface="Roboto" panose="02000000000000000000" pitchFamily="2" charset="0"/>
                  <a:ea typeface="Roboto" panose="02000000000000000000" pitchFamily="2" charset="0"/>
                </a:rPr>
                <a:t>, sunt in culpa qui </a:t>
              </a:r>
              <a:r>
                <a:rPr lang="en-GB" sz="1400" dirty="0" err="1">
                  <a:latin typeface="Roboto" panose="02000000000000000000" pitchFamily="2" charset="0"/>
                  <a:ea typeface="Roboto" panose="02000000000000000000" pitchFamily="2" charset="0"/>
                </a:rPr>
                <a:t>officia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deserunt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mollit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anim</a:t>
              </a:r>
              <a:r>
                <a:rPr lang="en-GB" sz="1400" dirty="0">
                  <a:latin typeface="Roboto" panose="02000000000000000000" pitchFamily="2" charset="0"/>
                  <a:ea typeface="Roboto" panose="02000000000000000000" pitchFamily="2" charset="0"/>
                </a:rPr>
                <a:t> id </a:t>
              </a:r>
              <a:r>
                <a:rPr lang="en-GB" sz="1400" dirty="0" err="1">
                  <a:latin typeface="Roboto" panose="02000000000000000000" pitchFamily="2" charset="0"/>
                  <a:ea typeface="Roboto" panose="02000000000000000000" pitchFamily="2" charset="0"/>
                </a:rPr>
                <a:t>est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laborum</a:t>
              </a:r>
              <a:r>
                <a:rPr lang="en-GB" sz="1400" dirty="0">
                  <a:latin typeface="Roboto" panose="02000000000000000000" pitchFamily="2" charset="0"/>
                  <a:ea typeface="Roboto" panose="02000000000000000000" pitchFamily="2" charset="0"/>
                </a:rPr>
                <a:t>.</a:t>
              </a:r>
            </a:p>
          </p:txBody>
        </p:sp>
      </p:grpSp>
      <p:sp>
        <p:nvSpPr>
          <p:cNvPr id="23" name="TextBox 22">
            <a:extLst>
              <a:ext uri="{FF2B5EF4-FFF2-40B4-BE49-F238E27FC236}">
                <a16:creationId xmlns:a16="http://schemas.microsoft.com/office/drawing/2014/main" id="{A19C2661-D570-405D-A1E4-6CF9CAC8BE24}"/>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grpSp>
        <p:nvGrpSpPr>
          <p:cNvPr id="40" name="Group 39">
            <a:extLst>
              <a:ext uri="{FF2B5EF4-FFF2-40B4-BE49-F238E27FC236}">
                <a16:creationId xmlns:a16="http://schemas.microsoft.com/office/drawing/2014/main" id="{C6AC6D2F-10A3-489C-9A80-706183C3A327}"/>
              </a:ext>
            </a:extLst>
          </p:cNvPr>
          <p:cNvGrpSpPr/>
          <p:nvPr userDrawn="1"/>
        </p:nvGrpSpPr>
        <p:grpSpPr>
          <a:xfrm>
            <a:off x="735818" y="1678482"/>
            <a:ext cx="7643458" cy="2002840"/>
            <a:chOff x="744892" y="3707365"/>
            <a:chExt cx="7643458" cy="2002840"/>
          </a:xfrm>
        </p:grpSpPr>
        <p:sp>
          <p:nvSpPr>
            <p:cNvPr id="41" name="Rectangle 40">
              <a:extLst>
                <a:ext uri="{FF2B5EF4-FFF2-40B4-BE49-F238E27FC236}">
                  <a16:creationId xmlns:a16="http://schemas.microsoft.com/office/drawing/2014/main" id="{B0D18F5C-122B-478C-AA2E-1A9D89C3D4CD}"/>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Insert Text Here</a:t>
              </a:r>
            </a:p>
          </p:txBody>
        </p:sp>
        <p:sp>
          <p:nvSpPr>
            <p:cNvPr id="42" name="Rectangle 41">
              <a:extLst>
                <a:ext uri="{FF2B5EF4-FFF2-40B4-BE49-F238E27FC236}">
                  <a16:creationId xmlns:a16="http://schemas.microsoft.com/office/drawing/2014/main" id="{43633EA5-BFCB-47C1-B42E-6602A01D8301}"/>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Lorem ipsum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sit </a:t>
              </a:r>
              <a:r>
                <a:rPr lang="en-GB" sz="1400" dirty="0" err="1">
                  <a:latin typeface="Roboto" panose="02000000000000000000" pitchFamily="2" charset="0"/>
                  <a:ea typeface="Roboto" panose="02000000000000000000" pitchFamily="2" charset="0"/>
                </a:rPr>
                <a:t>amet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consectetur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adipiscing</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sed</a:t>
              </a:r>
              <a:r>
                <a:rPr lang="en-GB" sz="1400" dirty="0">
                  <a:latin typeface="Roboto" panose="02000000000000000000" pitchFamily="2" charset="0"/>
                  <a:ea typeface="Roboto" panose="02000000000000000000" pitchFamily="2" charset="0"/>
                </a:rPr>
                <a:t> do </a:t>
              </a:r>
              <a:r>
                <a:rPr lang="en-GB" sz="1400" dirty="0" err="1">
                  <a:latin typeface="Roboto" panose="02000000000000000000" pitchFamily="2" charset="0"/>
                  <a:ea typeface="Roboto" panose="02000000000000000000" pitchFamily="2" charset="0"/>
                </a:rPr>
                <a:t>eiusmod</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tempor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incididunt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labore et dolore magna </a:t>
              </a:r>
              <a:r>
                <a:rPr lang="en-GB" sz="1400" dirty="0" err="1">
                  <a:latin typeface="Roboto" panose="02000000000000000000" pitchFamily="2" charset="0"/>
                  <a:ea typeface="Roboto" panose="02000000000000000000" pitchFamily="2" charset="0"/>
                </a:rPr>
                <a:t>aliqua</a:t>
              </a:r>
              <a:r>
                <a:rPr lang="en-GB" sz="1400" dirty="0">
                  <a:latin typeface="Roboto" panose="02000000000000000000" pitchFamily="2" charset="0"/>
                  <a:ea typeface="Roboto" panose="02000000000000000000" pitchFamily="2" charset="0"/>
                </a:rPr>
                <a:t>. Ut </a:t>
              </a:r>
              <a:r>
                <a:rPr lang="en-GB" sz="1400" dirty="0" err="1">
                  <a:latin typeface="Roboto" panose="02000000000000000000" pitchFamily="2" charset="0"/>
                  <a:ea typeface="Roboto" panose="02000000000000000000" pitchFamily="2" charset="0"/>
                </a:rPr>
                <a:t>enim</a:t>
              </a:r>
              <a:r>
                <a:rPr lang="en-GB" sz="1400" dirty="0">
                  <a:latin typeface="Roboto" panose="02000000000000000000" pitchFamily="2" charset="0"/>
                  <a:ea typeface="Roboto" panose="02000000000000000000" pitchFamily="2" charset="0"/>
                </a:rPr>
                <a:t> ad minim </a:t>
              </a:r>
              <a:r>
                <a:rPr lang="en-GB" sz="1400" dirty="0" err="1">
                  <a:latin typeface="Roboto" panose="02000000000000000000" pitchFamily="2" charset="0"/>
                  <a:ea typeface="Roboto" panose="02000000000000000000" pitchFamily="2" charset="0"/>
                </a:rPr>
                <a:t>veniam</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quis</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nostrud</a:t>
              </a:r>
              <a:r>
                <a:rPr lang="en-GB" sz="1400" dirty="0">
                  <a:latin typeface="Roboto" panose="02000000000000000000" pitchFamily="2" charset="0"/>
                  <a:ea typeface="Roboto" panose="02000000000000000000" pitchFamily="2" charset="0"/>
                </a:rPr>
                <a:t> exercitation </a:t>
              </a:r>
              <a:r>
                <a:rPr lang="en-GB" sz="1400" dirty="0" err="1">
                  <a:latin typeface="Roboto" panose="02000000000000000000" pitchFamily="2" charset="0"/>
                  <a:ea typeface="Roboto" panose="02000000000000000000" pitchFamily="2" charset="0"/>
                </a:rPr>
                <a:t>ullamco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laboris</a:t>
              </a:r>
              <a:r>
                <a:rPr lang="en-GB" sz="1400" dirty="0">
                  <a:latin typeface="Roboto" panose="02000000000000000000" pitchFamily="2" charset="0"/>
                  <a:ea typeface="Roboto" panose="02000000000000000000" pitchFamily="2" charset="0"/>
                </a:rPr>
                <a:t> nisi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aliquip</a:t>
              </a:r>
              <a:r>
                <a:rPr lang="en-GB" sz="1400" dirty="0">
                  <a:latin typeface="Roboto" panose="02000000000000000000" pitchFamily="2" charset="0"/>
                  <a:ea typeface="Roboto" panose="02000000000000000000" pitchFamily="2" charset="0"/>
                </a:rPr>
                <a:t> ex </a:t>
              </a:r>
              <a:r>
                <a:rPr lang="en-GB" sz="1400" dirty="0" err="1">
                  <a:latin typeface="Roboto" panose="02000000000000000000" pitchFamily="2" charset="0"/>
                  <a:ea typeface="Roboto" panose="02000000000000000000" pitchFamily="2" charset="0"/>
                </a:rPr>
                <a:t>ea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commodo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consequat</a:t>
              </a:r>
              <a:r>
                <a:rPr lang="en-GB" sz="1400" dirty="0">
                  <a:latin typeface="Roboto" panose="02000000000000000000" pitchFamily="2" charset="0"/>
                  <a:ea typeface="Roboto" panose="02000000000000000000" pitchFamily="2" charset="0"/>
                </a:rPr>
                <a:t>. Duis </a:t>
              </a:r>
              <a:r>
                <a:rPr lang="en-GB" sz="1400" dirty="0" err="1">
                  <a:latin typeface="Roboto" panose="02000000000000000000" pitchFamily="2" charset="0"/>
                  <a:ea typeface="Roboto" panose="02000000000000000000" pitchFamily="2" charset="0"/>
                </a:rPr>
                <a:t>aute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irure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reprehenderit</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voluptate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velit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esse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cillum</a:t>
              </a:r>
              <a:r>
                <a:rPr lang="en-GB" sz="1400" dirty="0">
                  <a:latin typeface="Roboto" panose="02000000000000000000" pitchFamily="2" charset="0"/>
                  <a:ea typeface="Roboto" panose="02000000000000000000" pitchFamily="2" charset="0"/>
                </a:rPr>
                <a:t> dolore </a:t>
              </a:r>
              <a:r>
                <a:rPr lang="en-GB" sz="1400" dirty="0" err="1">
                  <a:latin typeface="Roboto" panose="02000000000000000000" pitchFamily="2" charset="0"/>
                  <a:ea typeface="Roboto" panose="02000000000000000000" pitchFamily="2" charset="0"/>
                </a:rPr>
                <a:t>eu</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fugiat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nulla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pariatur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Excepteur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sint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occaecat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cupidatat</a:t>
              </a:r>
              <a:r>
                <a:rPr lang="en-GB" sz="1400" dirty="0">
                  <a:latin typeface="Roboto" panose="02000000000000000000" pitchFamily="2" charset="0"/>
                  <a:ea typeface="Roboto" panose="02000000000000000000" pitchFamily="2" charset="0"/>
                </a:rPr>
                <a:t> non </a:t>
              </a:r>
              <a:r>
                <a:rPr lang="en-GB" sz="1400" dirty="0" err="1">
                  <a:latin typeface="Roboto" panose="02000000000000000000" pitchFamily="2" charset="0"/>
                  <a:ea typeface="Roboto" panose="02000000000000000000" pitchFamily="2" charset="0"/>
                </a:rPr>
                <a:t>proident</a:t>
              </a:r>
              <a:r>
                <a:rPr lang="en-GB" sz="1400" dirty="0">
                  <a:latin typeface="Roboto" panose="02000000000000000000" pitchFamily="2" charset="0"/>
                  <a:ea typeface="Roboto" panose="02000000000000000000" pitchFamily="2" charset="0"/>
                </a:rPr>
                <a:t>, sunt in culpa qui </a:t>
              </a:r>
              <a:r>
                <a:rPr lang="en-GB" sz="1400" dirty="0" err="1">
                  <a:latin typeface="Roboto" panose="02000000000000000000" pitchFamily="2" charset="0"/>
                  <a:ea typeface="Roboto" panose="02000000000000000000" pitchFamily="2" charset="0"/>
                </a:rPr>
                <a:t>officia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deserunt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mollit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anim</a:t>
              </a:r>
              <a:r>
                <a:rPr lang="en-GB" sz="1400" dirty="0">
                  <a:latin typeface="Roboto" panose="02000000000000000000" pitchFamily="2" charset="0"/>
                  <a:ea typeface="Roboto" panose="02000000000000000000" pitchFamily="2" charset="0"/>
                </a:rPr>
                <a:t> id </a:t>
              </a:r>
              <a:r>
                <a:rPr lang="en-GB" sz="1400" dirty="0" err="1">
                  <a:latin typeface="Roboto" panose="02000000000000000000" pitchFamily="2" charset="0"/>
                  <a:ea typeface="Roboto" panose="02000000000000000000" pitchFamily="2" charset="0"/>
                </a:rPr>
                <a:t>est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laborum</a:t>
              </a:r>
              <a:r>
                <a:rPr lang="en-GB" sz="1400" dirty="0">
                  <a:latin typeface="Roboto" panose="02000000000000000000" pitchFamily="2" charset="0"/>
                  <a:ea typeface="Roboto" panose="02000000000000000000" pitchFamily="2" charset="0"/>
                </a:rPr>
                <a:t>.</a:t>
              </a:r>
            </a:p>
          </p:txBody>
        </p:sp>
      </p:grpSp>
    </p:spTree>
    <p:extLst>
      <p:ext uri="{BB962C8B-B14F-4D97-AF65-F5344CB8AC3E}">
        <p14:creationId xmlns:p14="http://schemas.microsoft.com/office/powerpoint/2010/main" val="38378773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GB"/>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5" name="Picture 4" descr="A flag of france waving&#10;&#10;Description automatically generated">
            <a:extLst>
              <a:ext uri="{FF2B5EF4-FFF2-40B4-BE49-F238E27FC236}">
                <a16:creationId xmlns:a16="http://schemas.microsoft.com/office/drawing/2014/main" id="{3F0B574D-068B-6291-DC80-C0FDB91850E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Lst>
  <p:txStyles>
    <p:titleStyle>
      <a:lvl1pPr algn="l" defTabSz="914400" rtl="0" eaLnBrk="1" latinLnBrk="0" hangingPunct="1">
        <a:lnSpc>
          <a:spcPct val="90000"/>
        </a:lnSpc>
        <a:spcBef>
          <a:spcPct val="0"/>
        </a:spcBef>
        <a:buNone/>
        <a:defRPr sz="36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21A6F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2809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g"/></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014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7D43D-C3B1-1869-A8EE-8D450226C314}"/>
              </a:ext>
            </a:extLst>
          </p:cNvPr>
          <p:cNvSpPr>
            <a:spLocks noGrp="1"/>
          </p:cNvSpPr>
          <p:nvPr>
            <p:ph type="title"/>
          </p:nvPr>
        </p:nvSpPr>
        <p:spPr/>
        <p:txBody>
          <a:bodyPr/>
          <a:lstStyle/>
          <a:p>
            <a:pPr algn="ctr"/>
            <a:r>
              <a:rPr lang="en-US" u="sng" dirty="0">
                <a:latin typeface="Twinkl"/>
              </a:rPr>
              <a:t>How many French foods can you </a:t>
            </a:r>
            <a:r>
              <a:rPr lang="en-US" u="sng">
                <a:latin typeface="Twinkl"/>
              </a:rPr>
              <a:t>name?</a:t>
            </a:r>
            <a:endParaRPr lang="en-US" u="sng"/>
          </a:p>
        </p:txBody>
      </p:sp>
      <p:pic>
        <p:nvPicPr>
          <p:cNvPr id="4" name="Picture 3" descr="A group of loaves of bread&#10;&#10;Description automatically generated">
            <a:extLst>
              <a:ext uri="{FF2B5EF4-FFF2-40B4-BE49-F238E27FC236}">
                <a16:creationId xmlns:a16="http://schemas.microsoft.com/office/drawing/2014/main" id="{53AE51FB-8470-91A1-47D6-EECEA6BEB6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6505" y="4161693"/>
            <a:ext cx="2012047" cy="2024927"/>
          </a:xfrm>
          <a:prstGeom prst="roundRect">
            <a:avLst>
              <a:gd name="adj" fmla="val 7971"/>
            </a:avLst>
          </a:prstGeom>
          <a:ln w="28575">
            <a:solidFill>
              <a:srgbClr val="003E7C"/>
            </a:solidFill>
          </a:ln>
        </p:spPr>
      </p:pic>
      <p:pic>
        <p:nvPicPr>
          <p:cNvPr id="6" name="Picture 5" descr="A display of cheeses on a table&#10;&#10;Description automatically generated">
            <a:extLst>
              <a:ext uri="{FF2B5EF4-FFF2-40B4-BE49-F238E27FC236}">
                <a16:creationId xmlns:a16="http://schemas.microsoft.com/office/drawing/2014/main" id="{47102663-2CAE-F752-9CC5-3A1FCAE6D2F5}"/>
              </a:ext>
            </a:extLst>
          </p:cNvPr>
          <p:cNvPicPr>
            <a:picLocks noChangeAspect="1"/>
          </p:cNvPicPr>
          <p:nvPr/>
        </p:nvPicPr>
        <p:blipFill>
          <a:blip r:embed="rId3" cstate="print">
            <a:extLst>
              <a:ext uri="{28A0092B-C50C-407E-A947-70E740481C1C}">
                <a14:useLocalDpi xmlns:a14="http://schemas.microsoft.com/office/drawing/2010/main" val="0"/>
              </a:ext>
            </a:extLst>
          </a:blip>
          <a:srcRect l="12569" r="12569"/>
          <a:stretch/>
        </p:blipFill>
        <p:spPr>
          <a:xfrm>
            <a:off x="3040622" y="1429224"/>
            <a:ext cx="2205231" cy="2192352"/>
          </a:xfrm>
          <a:prstGeom prst="roundRect">
            <a:avLst>
              <a:gd name="adj" fmla="val 7971"/>
            </a:avLst>
          </a:prstGeom>
          <a:ln w="28575">
            <a:solidFill>
              <a:srgbClr val="003E7C"/>
            </a:solidFill>
          </a:ln>
        </p:spPr>
      </p:pic>
      <p:pic>
        <p:nvPicPr>
          <p:cNvPr id="8" name="Picture 7" descr="A croissant on a plate&#10;&#10;Description automatically generated">
            <a:extLst>
              <a:ext uri="{FF2B5EF4-FFF2-40B4-BE49-F238E27FC236}">
                <a16:creationId xmlns:a16="http://schemas.microsoft.com/office/drawing/2014/main" id="{854474FF-08DE-5559-B72D-BE6A05818F2F}"/>
              </a:ext>
            </a:extLst>
          </p:cNvPr>
          <p:cNvPicPr>
            <a:picLocks noChangeAspect="1"/>
          </p:cNvPicPr>
          <p:nvPr/>
        </p:nvPicPr>
        <p:blipFill>
          <a:blip r:embed="rId4" cstate="print">
            <a:extLst>
              <a:ext uri="{28A0092B-C50C-407E-A947-70E740481C1C}">
                <a14:useLocalDpi xmlns:a14="http://schemas.microsoft.com/office/drawing/2010/main" val="0"/>
              </a:ext>
            </a:extLst>
          </a:blip>
          <a:srcRect l="3359" r="3359"/>
          <a:stretch/>
        </p:blipFill>
        <p:spPr>
          <a:xfrm>
            <a:off x="4568916" y="3807522"/>
            <a:ext cx="1767349" cy="1748032"/>
          </a:xfrm>
          <a:prstGeom prst="roundRect">
            <a:avLst>
              <a:gd name="adj" fmla="val 7971"/>
            </a:avLst>
          </a:prstGeom>
          <a:ln w="28575">
            <a:solidFill>
              <a:srgbClr val="003E7C"/>
            </a:solidFill>
          </a:ln>
        </p:spPr>
      </p:pic>
      <p:pic>
        <p:nvPicPr>
          <p:cNvPr id="10" name="Picture 9" descr="A display of colorful macaroons&#10;&#10;Description automatically generated">
            <a:extLst>
              <a:ext uri="{FF2B5EF4-FFF2-40B4-BE49-F238E27FC236}">
                <a16:creationId xmlns:a16="http://schemas.microsoft.com/office/drawing/2014/main" id="{C577DA89-FBE6-51F9-E1D1-4DAEA578AB7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7" r="10727"/>
          <a:stretch/>
        </p:blipFill>
        <p:spPr>
          <a:xfrm>
            <a:off x="5781677" y="1298289"/>
            <a:ext cx="2044245" cy="2044246"/>
          </a:xfrm>
          <a:prstGeom prst="roundRect">
            <a:avLst>
              <a:gd name="adj" fmla="val 7971"/>
            </a:avLst>
          </a:prstGeom>
          <a:ln w="28575">
            <a:solidFill>
              <a:srgbClr val="C41616"/>
            </a:solidFill>
          </a:ln>
        </p:spPr>
      </p:pic>
      <p:pic>
        <p:nvPicPr>
          <p:cNvPr id="12" name="Picture 11">
            <a:extLst>
              <a:ext uri="{FF2B5EF4-FFF2-40B4-BE49-F238E27FC236}">
                <a16:creationId xmlns:a16="http://schemas.microsoft.com/office/drawing/2014/main" id="{EAF3CC46-84FD-CD3E-9219-B10478D637DC}"/>
              </a:ext>
            </a:extLst>
          </p:cNvPr>
          <p:cNvPicPr>
            <a:picLocks noChangeAspect="1"/>
          </p:cNvPicPr>
          <p:nvPr/>
        </p:nvPicPr>
        <p:blipFill>
          <a:blip r:embed="rId6" cstate="print">
            <a:extLst>
              <a:ext uri="{28A0092B-C50C-407E-A947-70E740481C1C}">
                <a14:useLocalDpi xmlns:a14="http://schemas.microsoft.com/office/drawing/2010/main" val="0"/>
              </a:ext>
            </a:extLst>
          </a:blip>
          <a:srcRect l="16728" r="16728"/>
          <a:stretch/>
        </p:blipFill>
        <p:spPr>
          <a:xfrm>
            <a:off x="608663" y="3105624"/>
            <a:ext cx="1393863" cy="1393863"/>
          </a:xfrm>
          <a:prstGeom prst="roundRect">
            <a:avLst>
              <a:gd name="adj" fmla="val 7971"/>
            </a:avLst>
          </a:prstGeom>
          <a:ln w="28575">
            <a:solidFill>
              <a:srgbClr val="C41616"/>
            </a:solidFill>
          </a:ln>
        </p:spPr>
      </p:pic>
      <p:pic>
        <p:nvPicPr>
          <p:cNvPr id="14" name="Picture 13" descr="A plate of food on a white surface&#10;&#10;Description automatically generated">
            <a:extLst>
              <a:ext uri="{FF2B5EF4-FFF2-40B4-BE49-F238E27FC236}">
                <a16:creationId xmlns:a16="http://schemas.microsoft.com/office/drawing/2014/main" id="{B18AE480-D7CF-CCF7-BE0D-7C67250244E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468" t="4664" r="16625" b="-7741"/>
          <a:stretch/>
        </p:blipFill>
        <p:spPr>
          <a:xfrm>
            <a:off x="2150773" y="3971845"/>
            <a:ext cx="2207155" cy="2214736"/>
          </a:xfrm>
          <a:prstGeom prst="roundRect">
            <a:avLst>
              <a:gd name="adj" fmla="val 7971"/>
            </a:avLst>
          </a:prstGeom>
          <a:ln w="28575">
            <a:solidFill>
              <a:srgbClr val="003E7C"/>
            </a:solidFill>
          </a:ln>
        </p:spPr>
      </p:pic>
      <p:pic>
        <p:nvPicPr>
          <p:cNvPr id="16" name="Picture 15">
            <a:extLst>
              <a:ext uri="{FF2B5EF4-FFF2-40B4-BE49-F238E27FC236}">
                <a16:creationId xmlns:a16="http://schemas.microsoft.com/office/drawing/2014/main" id="{758BAC88-E44B-38E3-8087-5B48B83E974A}"/>
              </a:ext>
            </a:extLst>
          </p:cNvPr>
          <p:cNvPicPr>
            <a:picLocks noChangeAspect="1"/>
          </p:cNvPicPr>
          <p:nvPr/>
        </p:nvPicPr>
        <p:blipFill>
          <a:blip r:embed="rId8" cstate="print">
            <a:extLst>
              <a:ext uri="{28A0092B-C50C-407E-A947-70E740481C1C}">
                <a14:useLocalDpi xmlns:a14="http://schemas.microsoft.com/office/drawing/2010/main" val="0"/>
              </a:ext>
            </a:extLst>
          </a:blip>
          <a:srcRect t="12430" b="12430"/>
          <a:stretch/>
        </p:blipFill>
        <p:spPr>
          <a:xfrm>
            <a:off x="630127" y="1053590"/>
            <a:ext cx="1773789" cy="1773789"/>
          </a:xfrm>
          <a:prstGeom prst="roundRect">
            <a:avLst>
              <a:gd name="adj" fmla="val 7971"/>
            </a:avLst>
          </a:prstGeom>
          <a:ln w="28575">
            <a:solidFill>
              <a:srgbClr val="003E7C"/>
            </a:solidFill>
          </a:ln>
        </p:spPr>
      </p:pic>
    </p:spTree>
    <p:extLst>
      <p:ext uri="{BB962C8B-B14F-4D97-AF65-F5344CB8AC3E}">
        <p14:creationId xmlns:p14="http://schemas.microsoft.com/office/powerpoint/2010/main" val="193536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0" y="672751"/>
            <a:ext cx="9144000" cy="994306"/>
          </a:xfrm>
          <a:prstGeom prst="rect">
            <a:avLst/>
          </a:prstGeom>
          <a:solidFill>
            <a:srgbClr val="C41616"/>
          </a:solidFill>
          <a:effectLst>
            <a:outerShdw blurRad="50800" dist="38100" dir="2700000" algn="tl" rotWithShape="0">
              <a:prstClr val="black">
                <a:alpha val="40000"/>
              </a:prstClr>
            </a:outerShdw>
          </a:effectLst>
        </p:spPr>
        <p:txBody>
          <a:bodyPr/>
          <a:lstStyle/>
          <a:p>
            <a:r>
              <a:rPr lang="en-GB" dirty="0">
                <a:solidFill>
                  <a:schemeClr val="bg1"/>
                </a:solidFill>
              </a:rPr>
              <a:t>Baguettes</a:t>
            </a:r>
            <a:endParaRPr lang="en-GB" sz="3600" dirty="0">
              <a:solidFill>
                <a:schemeClr val="bg1"/>
              </a:solidFill>
              <a:latin typeface="+mn-lt"/>
            </a:endParaRPr>
          </a:p>
        </p:txBody>
      </p:sp>
      <p:cxnSp>
        <p:nvCxnSpPr>
          <p:cNvPr id="4" name="Straight Connector 3">
            <a:extLst>
              <a:ext uri="{FF2B5EF4-FFF2-40B4-BE49-F238E27FC236}">
                <a16:creationId xmlns:a16="http://schemas.microsoft.com/office/drawing/2014/main" id="{35D77D4A-7296-6A60-1BE5-4BC6F59E1481}"/>
              </a:ext>
            </a:extLst>
          </p:cNvPr>
          <p:cNvCxnSpPr/>
          <p:nvPr/>
        </p:nvCxnSpPr>
        <p:spPr>
          <a:xfrm>
            <a:off x="0" y="1560443"/>
            <a:ext cx="9144000"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8" name="Text Box">
            <a:extLst>
              <a:ext uri="{FF2B5EF4-FFF2-40B4-BE49-F238E27FC236}">
                <a16:creationId xmlns:a16="http://schemas.microsoft.com/office/drawing/2014/main" id="{AA4EAD89-68A8-ADBC-7004-3D52489E2083}"/>
              </a:ext>
            </a:extLst>
          </p:cNvPr>
          <p:cNvSpPr/>
          <p:nvPr/>
        </p:nvSpPr>
        <p:spPr>
          <a:xfrm>
            <a:off x="691184" y="2379894"/>
            <a:ext cx="3657323" cy="1049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0" lvl="0" indent="0" algn="l" rtl="0">
              <a:spcBef>
                <a:spcPts val="1200"/>
              </a:spcBef>
              <a:spcAft>
                <a:spcPts val="0"/>
              </a:spcAft>
              <a:buNone/>
            </a:pPr>
            <a:r>
              <a:rPr lang="en-GB" sz="1800" dirty="0">
                <a:solidFill>
                  <a:srgbClr val="003E7C"/>
                </a:solidFill>
              </a:rPr>
              <a:t>Classic French baguettes contain four ingredients: yeast, flour, water and salt. </a:t>
            </a:r>
          </a:p>
        </p:txBody>
      </p:sp>
      <p:pic>
        <p:nvPicPr>
          <p:cNvPr id="10" name="Picture 9" descr="A group of loaves of bread&#10;&#10;Description automatically generated">
            <a:extLst>
              <a:ext uri="{FF2B5EF4-FFF2-40B4-BE49-F238E27FC236}">
                <a16:creationId xmlns:a16="http://schemas.microsoft.com/office/drawing/2014/main" id="{F8521786-C34E-248B-B7EC-879610DAF0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3006" y="1998041"/>
            <a:ext cx="3885924" cy="3885924"/>
          </a:xfrm>
          <a:prstGeom prst="roundRect">
            <a:avLst>
              <a:gd name="adj" fmla="val 7971"/>
            </a:avLst>
          </a:prstGeom>
          <a:ln w="28575">
            <a:solidFill>
              <a:srgbClr val="003E7C"/>
            </a:solidFill>
          </a:ln>
        </p:spPr>
      </p:pic>
    </p:spTree>
    <p:extLst>
      <p:ext uri="{BB962C8B-B14F-4D97-AF65-F5344CB8AC3E}">
        <p14:creationId xmlns:p14="http://schemas.microsoft.com/office/powerpoint/2010/main" val="1578136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barn(inVertical)">
                                      <p:cBhvr>
                                        <p:cTn id="11" dur="500"/>
                                        <p:tgtEl>
                                          <p:spTgt spid="21"/>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p:cNvSpPr/>
          <p:nvPr/>
        </p:nvSpPr>
        <p:spPr>
          <a:xfrm>
            <a:off x="586686" y="2168695"/>
            <a:ext cx="3657323" cy="772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0"/>
            <a:r>
              <a:rPr lang="en-GB" dirty="0">
                <a:solidFill>
                  <a:srgbClr val="C41616"/>
                </a:solidFill>
              </a:rPr>
              <a:t>French cheeses can be made from the milk of goats, sheep or cows. </a:t>
            </a:r>
          </a:p>
        </p:txBody>
      </p:sp>
      <p:sp>
        <p:nvSpPr>
          <p:cNvPr id="21" name="Title"/>
          <p:cNvSpPr>
            <a:spLocks noGrp="1"/>
          </p:cNvSpPr>
          <p:nvPr>
            <p:ph type="title"/>
          </p:nvPr>
        </p:nvSpPr>
        <p:spPr>
          <a:xfrm>
            <a:off x="0" y="672751"/>
            <a:ext cx="9144000" cy="994306"/>
          </a:xfrm>
          <a:prstGeom prst="rect">
            <a:avLst/>
          </a:prstGeom>
          <a:solidFill>
            <a:srgbClr val="003E7C"/>
          </a:solidFill>
          <a:effectLst>
            <a:outerShdw blurRad="50800" dist="38100" dir="2700000" algn="tl" rotWithShape="0">
              <a:prstClr val="black">
                <a:alpha val="40000"/>
              </a:prstClr>
            </a:outerShdw>
          </a:effectLst>
        </p:spPr>
        <p:txBody>
          <a:bodyPr/>
          <a:lstStyle/>
          <a:p>
            <a:r>
              <a:rPr lang="en-GB" dirty="0">
                <a:solidFill>
                  <a:schemeClr val="bg1"/>
                </a:solidFill>
              </a:rPr>
              <a:t>Cheese- fromage </a:t>
            </a:r>
            <a:endParaRPr lang="en-GB" sz="3600" dirty="0">
              <a:solidFill>
                <a:schemeClr val="bg1"/>
              </a:solidFill>
              <a:latin typeface="+mn-lt"/>
            </a:endParaRPr>
          </a:p>
        </p:txBody>
      </p:sp>
      <p:cxnSp>
        <p:nvCxnSpPr>
          <p:cNvPr id="4" name="Straight Connector 3">
            <a:extLst>
              <a:ext uri="{FF2B5EF4-FFF2-40B4-BE49-F238E27FC236}">
                <a16:creationId xmlns:a16="http://schemas.microsoft.com/office/drawing/2014/main" id="{35D77D4A-7296-6A60-1BE5-4BC6F59E1481}"/>
              </a:ext>
            </a:extLst>
          </p:cNvPr>
          <p:cNvCxnSpPr/>
          <p:nvPr/>
        </p:nvCxnSpPr>
        <p:spPr>
          <a:xfrm>
            <a:off x="0" y="1560443"/>
            <a:ext cx="9144000"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8" name="Text Box">
            <a:extLst>
              <a:ext uri="{FF2B5EF4-FFF2-40B4-BE49-F238E27FC236}">
                <a16:creationId xmlns:a16="http://schemas.microsoft.com/office/drawing/2014/main" id="{AA4EAD89-68A8-ADBC-7004-3D52489E2083}"/>
              </a:ext>
            </a:extLst>
          </p:cNvPr>
          <p:cNvSpPr/>
          <p:nvPr/>
        </p:nvSpPr>
        <p:spPr>
          <a:xfrm>
            <a:off x="586686" y="2934024"/>
            <a:ext cx="3657323" cy="1049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0">
              <a:spcBef>
                <a:spcPts val="1200"/>
              </a:spcBef>
            </a:pPr>
            <a:r>
              <a:rPr lang="en-GB" dirty="0">
                <a:solidFill>
                  <a:srgbClr val="C41616"/>
                </a:solidFill>
              </a:rPr>
              <a:t>It is thought that more than 1000 types of cheese exist in France. </a:t>
            </a:r>
          </a:p>
        </p:txBody>
      </p:sp>
      <p:pic>
        <p:nvPicPr>
          <p:cNvPr id="10" name="Picture 9">
            <a:extLst>
              <a:ext uri="{FF2B5EF4-FFF2-40B4-BE49-F238E27FC236}">
                <a16:creationId xmlns:a16="http://schemas.microsoft.com/office/drawing/2014/main" id="{F8521786-C34E-248B-B7EC-879610DAF09D}"/>
              </a:ext>
            </a:extLst>
          </p:cNvPr>
          <p:cNvPicPr>
            <a:picLocks noChangeAspect="1"/>
          </p:cNvPicPr>
          <p:nvPr/>
        </p:nvPicPr>
        <p:blipFill>
          <a:blip r:embed="rId2" cstate="print">
            <a:extLst>
              <a:ext uri="{28A0092B-C50C-407E-A947-70E740481C1C}">
                <a14:useLocalDpi xmlns:a14="http://schemas.microsoft.com/office/drawing/2010/main" val="0"/>
              </a:ext>
            </a:extLst>
          </a:blip>
          <a:srcRect l="12569" r="12569"/>
          <a:stretch/>
        </p:blipFill>
        <p:spPr>
          <a:xfrm>
            <a:off x="4453006" y="1998041"/>
            <a:ext cx="3885924" cy="3885924"/>
          </a:xfrm>
          <a:prstGeom prst="roundRect">
            <a:avLst>
              <a:gd name="adj" fmla="val 7971"/>
            </a:avLst>
          </a:prstGeom>
          <a:ln w="28575">
            <a:solidFill>
              <a:srgbClr val="003E7C"/>
            </a:solidFill>
          </a:ln>
        </p:spPr>
      </p:pic>
      <p:sp>
        <p:nvSpPr>
          <p:cNvPr id="11" name="Text Box">
            <a:extLst>
              <a:ext uri="{FF2B5EF4-FFF2-40B4-BE49-F238E27FC236}">
                <a16:creationId xmlns:a16="http://schemas.microsoft.com/office/drawing/2014/main" id="{5B95C8A7-BA64-C623-DCF7-2B7CD46F3440}"/>
              </a:ext>
            </a:extLst>
          </p:cNvPr>
          <p:cNvSpPr/>
          <p:nvPr/>
        </p:nvSpPr>
        <p:spPr>
          <a:xfrm>
            <a:off x="586686" y="3977632"/>
            <a:ext cx="3657323" cy="1049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0">
              <a:spcBef>
                <a:spcPts val="1200"/>
              </a:spcBef>
            </a:pPr>
            <a:r>
              <a:rPr lang="en-GB" dirty="0">
                <a:solidFill>
                  <a:srgbClr val="C41616"/>
                </a:solidFill>
              </a:rPr>
              <a:t>Some of the most popular French cheeses include Camembert, Brie and Roquefort. </a:t>
            </a:r>
          </a:p>
        </p:txBody>
      </p:sp>
      <p:sp>
        <p:nvSpPr>
          <p:cNvPr id="12" name="Text Box">
            <a:extLst>
              <a:ext uri="{FF2B5EF4-FFF2-40B4-BE49-F238E27FC236}">
                <a16:creationId xmlns:a16="http://schemas.microsoft.com/office/drawing/2014/main" id="{37CCE5BF-98E2-5EA0-ABE7-285C403290B2}"/>
              </a:ext>
            </a:extLst>
          </p:cNvPr>
          <p:cNvSpPr/>
          <p:nvPr/>
        </p:nvSpPr>
        <p:spPr>
          <a:xfrm>
            <a:off x="586686" y="5062555"/>
            <a:ext cx="3657323" cy="772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0">
              <a:spcBef>
                <a:spcPts val="1200"/>
              </a:spcBef>
            </a:pPr>
            <a:r>
              <a:rPr lang="en-GB" dirty="0">
                <a:solidFill>
                  <a:srgbClr val="C41616"/>
                </a:solidFill>
              </a:rPr>
              <a:t>Some cheeses are protected and regulated by French law! </a:t>
            </a:r>
          </a:p>
        </p:txBody>
      </p:sp>
    </p:spTree>
    <p:extLst>
      <p:ext uri="{BB962C8B-B14F-4D97-AF65-F5344CB8AC3E}">
        <p14:creationId xmlns:p14="http://schemas.microsoft.com/office/powerpoint/2010/main" val="417602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500"/>
                            </p:stCondLst>
                            <p:childTnLst>
                              <p:par>
                                <p:cTn id="15" presetID="1"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animBg="1"/>
      <p:bldP spid="8"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p:cNvSpPr/>
          <p:nvPr/>
        </p:nvSpPr>
        <p:spPr>
          <a:xfrm>
            <a:off x="586686" y="2281842"/>
            <a:ext cx="3657323" cy="1049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0"/>
            <a:r>
              <a:rPr lang="en-GB" dirty="0">
                <a:solidFill>
                  <a:srgbClr val="003E7C"/>
                </a:solidFill>
              </a:rPr>
              <a:t>A croissant is a buttery, flaky pastry named for its crescent shape. </a:t>
            </a:r>
          </a:p>
        </p:txBody>
      </p:sp>
      <p:sp>
        <p:nvSpPr>
          <p:cNvPr id="21" name="Title"/>
          <p:cNvSpPr>
            <a:spLocks noGrp="1"/>
          </p:cNvSpPr>
          <p:nvPr>
            <p:ph type="title"/>
          </p:nvPr>
        </p:nvSpPr>
        <p:spPr>
          <a:xfrm>
            <a:off x="0" y="672751"/>
            <a:ext cx="9144000" cy="994306"/>
          </a:xfrm>
          <a:prstGeom prst="rect">
            <a:avLst/>
          </a:prstGeom>
          <a:solidFill>
            <a:srgbClr val="C41616"/>
          </a:solidFill>
          <a:effectLst>
            <a:outerShdw blurRad="50800" dist="38100" dir="2700000" algn="tl" rotWithShape="0">
              <a:prstClr val="black">
                <a:alpha val="40000"/>
              </a:prstClr>
            </a:outerShdw>
          </a:effectLst>
        </p:spPr>
        <p:txBody>
          <a:bodyPr/>
          <a:lstStyle/>
          <a:p>
            <a:r>
              <a:rPr lang="en-GB" dirty="0">
                <a:solidFill>
                  <a:schemeClr val="bg1"/>
                </a:solidFill>
              </a:rPr>
              <a:t>Croissants</a:t>
            </a:r>
            <a:endParaRPr lang="en-GB" sz="3600" dirty="0">
              <a:solidFill>
                <a:schemeClr val="bg1"/>
              </a:solidFill>
              <a:latin typeface="+mn-lt"/>
            </a:endParaRPr>
          </a:p>
        </p:txBody>
      </p:sp>
      <p:cxnSp>
        <p:nvCxnSpPr>
          <p:cNvPr id="4" name="Straight Connector 3">
            <a:extLst>
              <a:ext uri="{FF2B5EF4-FFF2-40B4-BE49-F238E27FC236}">
                <a16:creationId xmlns:a16="http://schemas.microsoft.com/office/drawing/2014/main" id="{35D77D4A-7296-6A60-1BE5-4BC6F59E1481}"/>
              </a:ext>
            </a:extLst>
          </p:cNvPr>
          <p:cNvCxnSpPr/>
          <p:nvPr/>
        </p:nvCxnSpPr>
        <p:spPr>
          <a:xfrm>
            <a:off x="0" y="1560443"/>
            <a:ext cx="9144000"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8" name="Text Box">
            <a:extLst>
              <a:ext uri="{FF2B5EF4-FFF2-40B4-BE49-F238E27FC236}">
                <a16:creationId xmlns:a16="http://schemas.microsoft.com/office/drawing/2014/main" id="{AA4EAD89-68A8-ADBC-7004-3D52489E2083}"/>
              </a:ext>
            </a:extLst>
          </p:cNvPr>
          <p:cNvSpPr/>
          <p:nvPr/>
        </p:nvSpPr>
        <p:spPr>
          <a:xfrm>
            <a:off x="586686" y="3403646"/>
            <a:ext cx="3657323" cy="1049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0">
              <a:spcBef>
                <a:spcPts val="1200"/>
              </a:spcBef>
            </a:pPr>
            <a:r>
              <a:rPr lang="en-GB" dirty="0">
                <a:solidFill>
                  <a:srgbClr val="003E7C"/>
                </a:solidFill>
              </a:rPr>
              <a:t>Some classic French croissant recipes only require eight ingredients.</a:t>
            </a:r>
          </a:p>
        </p:txBody>
      </p:sp>
      <p:pic>
        <p:nvPicPr>
          <p:cNvPr id="10" name="Picture 9">
            <a:extLst>
              <a:ext uri="{FF2B5EF4-FFF2-40B4-BE49-F238E27FC236}">
                <a16:creationId xmlns:a16="http://schemas.microsoft.com/office/drawing/2014/main" id="{F8521786-C34E-248B-B7EC-879610DAF09D}"/>
              </a:ext>
            </a:extLst>
          </p:cNvPr>
          <p:cNvPicPr>
            <a:picLocks noChangeAspect="1"/>
          </p:cNvPicPr>
          <p:nvPr/>
        </p:nvPicPr>
        <p:blipFill>
          <a:blip r:embed="rId2" cstate="print">
            <a:extLst>
              <a:ext uri="{28A0092B-C50C-407E-A947-70E740481C1C}">
                <a14:useLocalDpi xmlns:a14="http://schemas.microsoft.com/office/drawing/2010/main" val="0"/>
              </a:ext>
            </a:extLst>
          </a:blip>
          <a:srcRect l="3359" r="3359"/>
          <a:stretch/>
        </p:blipFill>
        <p:spPr>
          <a:xfrm>
            <a:off x="4453006" y="1985162"/>
            <a:ext cx="3885924" cy="3885924"/>
          </a:xfrm>
          <a:prstGeom prst="roundRect">
            <a:avLst>
              <a:gd name="adj" fmla="val 7971"/>
            </a:avLst>
          </a:prstGeom>
          <a:ln w="28575">
            <a:solidFill>
              <a:srgbClr val="003E7C"/>
            </a:solidFill>
          </a:ln>
        </p:spPr>
      </p:pic>
    </p:spTree>
    <p:extLst>
      <p:ext uri="{BB962C8B-B14F-4D97-AF65-F5344CB8AC3E}">
        <p14:creationId xmlns:p14="http://schemas.microsoft.com/office/powerpoint/2010/main" val="2415167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p:cNvSpPr/>
          <p:nvPr/>
        </p:nvSpPr>
        <p:spPr>
          <a:xfrm>
            <a:off x="586686" y="2202329"/>
            <a:ext cx="3657323" cy="1049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0"/>
            <a:r>
              <a:rPr lang="en-GB" dirty="0">
                <a:solidFill>
                  <a:srgbClr val="C41616"/>
                </a:solidFill>
              </a:rPr>
              <a:t>Macarons are made from </a:t>
            </a:r>
            <a:r>
              <a:rPr lang="en-GB" dirty="0">
                <a:solidFill>
                  <a:srgbClr val="C41616"/>
                </a:solidFill>
                <a:highlight>
                  <a:srgbClr val="FFFFFF"/>
                </a:highlight>
              </a:rPr>
              <a:t>egg white, icing sugar, granulated sugar and </a:t>
            </a:r>
            <a:r>
              <a:rPr lang="en-GB" dirty="0">
                <a:solidFill>
                  <a:srgbClr val="C41616"/>
                </a:solidFill>
              </a:rPr>
              <a:t>ground almonds</a:t>
            </a:r>
            <a:r>
              <a:rPr lang="en-GB" dirty="0">
                <a:solidFill>
                  <a:srgbClr val="C41616"/>
                </a:solidFill>
                <a:highlight>
                  <a:srgbClr val="FFFFFF"/>
                </a:highlight>
              </a:rPr>
              <a:t>. </a:t>
            </a:r>
          </a:p>
        </p:txBody>
      </p:sp>
      <p:sp>
        <p:nvSpPr>
          <p:cNvPr id="21" name="Title"/>
          <p:cNvSpPr>
            <a:spLocks noGrp="1"/>
          </p:cNvSpPr>
          <p:nvPr>
            <p:ph type="title"/>
          </p:nvPr>
        </p:nvSpPr>
        <p:spPr>
          <a:xfrm>
            <a:off x="0" y="672751"/>
            <a:ext cx="9144000" cy="994306"/>
          </a:xfrm>
          <a:prstGeom prst="rect">
            <a:avLst/>
          </a:prstGeom>
          <a:solidFill>
            <a:srgbClr val="003E7C"/>
          </a:solidFill>
          <a:effectLst>
            <a:outerShdw blurRad="50800" dist="38100" dir="2700000" algn="tl" rotWithShape="0">
              <a:prstClr val="black">
                <a:alpha val="40000"/>
              </a:prstClr>
            </a:outerShdw>
          </a:effectLst>
        </p:spPr>
        <p:txBody>
          <a:bodyPr/>
          <a:lstStyle/>
          <a:p>
            <a:r>
              <a:rPr lang="en-GB" dirty="0">
                <a:solidFill>
                  <a:schemeClr val="bg1"/>
                </a:solidFill>
              </a:rPr>
              <a:t>Macarons</a:t>
            </a:r>
            <a:endParaRPr lang="en-GB" sz="3600" dirty="0">
              <a:solidFill>
                <a:schemeClr val="bg1"/>
              </a:solidFill>
              <a:latin typeface="+mn-lt"/>
            </a:endParaRPr>
          </a:p>
        </p:txBody>
      </p:sp>
      <p:cxnSp>
        <p:nvCxnSpPr>
          <p:cNvPr id="4" name="Straight Connector 3">
            <a:extLst>
              <a:ext uri="{FF2B5EF4-FFF2-40B4-BE49-F238E27FC236}">
                <a16:creationId xmlns:a16="http://schemas.microsoft.com/office/drawing/2014/main" id="{35D77D4A-7296-6A60-1BE5-4BC6F59E1481}"/>
              </a:ext>
            </a:extLst>
          </p:cNvPr>
          <p:cNvCxnSpPr/>
          <p:nvPr/>
        </p:nvCxnSpPr>
        <p:spPr>
          <a:xfrm>
            <a:off x="0" y="1560443"/>
            <a:ext cx="9144000"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8521786-C34E-248B-B7EC-879610DAF09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7" r="10727"/>
          <a:stretch/>
        </p:blipFill>
        <p:spPr>
          <a:xfrm>
            <a:off x="4453006" y="1998041"/>
            <a:ext cx="3885924" cy="3885924"/>
          </a:xfrm>
          <a:prstGeom prst="roundRect">
            <a:avLst>
              <a:gd name="adj" fmla="val 7971"/>
            </a:avLst>
          </a:prstGeom>
          <a:ln w="28575">
            <a:solidFill>
              <a:srgbClr val="C41616"/>
            </a:solidFill>
          </a:ln>
        </p:spPr>
      </p:pic>
      <p:sp>
        <p:nvSpPr>
          <p:cNvPr id="7" name="Text Box">
            <a:extLst>
              <a:ext uri="{FF2B5EF4-FFF2-40B4-BE49-F238E27FC236}">
                <a16:creationId xmlns:a16="http://schemas.microsoft.com/office/drawing/2014/main" id="{9A0CC49D-2BBB-8325-BD99-0CB1B25BE2B7}"/>
              </a:ext>
            </a:extLst>
          </p:cNvPr>
          <p:cNvSpPr/>
          <p:nvPr/>
        </p:nvSpPr>
        <p:spPr>
          <a:xfrm>
            <a:off x="586686" y="3534174"/>
            <a:ext cx="3657323" cy="13261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0">
              <a:spcBef>
                <a:spcPts val="1200"/>
              </a:spcBef>
            </a:pPr>
            <a:r>
              <a:rPr lang="en-GB" dirty="0">
                <a:solidFill>
                  <a:srgbClr val="C41616"/>
                </a:solidFill>
                <a:highlight>
                  <a:srgbClr val="FFFFFF"/>
                </a:highlight>
              </a:rPr>
              <a:t>A filling of ganache, buttercream or jam is sandwiched between two ‘cookies’ to complete the macaron. </a:t>
            </a:r>
          </a:p>
        </p:txBody>
      </p:sp>
    </p:spTree>
    <p:extLst>
      <p:ext uri="{BB962C8B-B14F-4D97-AF65-F5344CB8AC3E}">
        <p14:creationId xmlns:p14="http://schemas.microsoft.com/office/powerpoint/2010/main" val="291956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p:cNvSpPr/>
          <p:nvPr/>
        </p:nvSpPr>
        <p:spPr>
          <a:xfrm>
            <a:off x="586686" y="2586103"/>
            <a:ext cx="3657323" cy="772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0"/>
            <a:r>
              <a:rPr lang="en-GB" dirty="0">
                <a:solidFill>
                  <a:srgbClr val="003E7C"/>
                </a:solidFill>
              </a:rPr>
              <a:t>Pot-au-feu is a national dish of France. </a:t>
            </a:r>
          </a:p>
        </p:txBody>
      </p:sp>
      <p:sp>
        <p:nvSpPr>
          <p:cNvPr id="21" name="Title"/>
          <p:cNvSpPr>
            <a:spLocks noGrp="1"/>
          </p:cNvSpPr>
          <p:nvPr>
            <p:ph type="title"/>
          </p:nvPr>
        </p:nvSpPr>
        <p:spPr>
          <a:xfrm>
            <a:off x="0" y="672751"/>
            <a:ext cx="9144000" cy="994306"/>
          </a:xfrm>
          <a:prstGeom prst="rect">
            <a:avLst/>
          </a:prstGeom>
          <a:solidFill>
            <a:srgbClr val="C41616"/>
          </a:solidFill>
          <a:effectLst>
            <a:outerShdw blurRad="50800" dist="38100" dir="2700000" algn="tl" rotWithShape="0">
              <a:prstClr val="black">
                <a:alpha val="40000"/>
              </a:prstClr>
            </a:outerShdw>
          </a:effectLst>
        </p:spPr>
        <p:txBody>
          <a:bodyPr/>
          <a:lstStyle/>
          <a:p>
            <a:r>
              <a:rPr lang="en-GB" dirty="0">
                <a:solidFill>
                  <a:schemeClr val="bg1"/>
                </a:solidFill>
              </a:rPr>
              <a:t>Pot-au-feu</a:t>
            </a:r>
            <a:endParaRPr lang="en-GB" sz="3600" dirty="0">
              <a:solidFill>
                <a:schemeClr val="bg1"/>
              </a:solidFill>
              <a:latin typeface="+mn-lt"/>
            </a:endParaRPr>
          </a:p>
        </p:txBody>
      </p:sp>
      <p:cxnSp>
        <p:nvCxnSpPr>
          <p:cNvPr id="4" name="Straight Connector 3">
            <a:extLst>
              <a:ext uri="{FF2B5EF4-FFF2-40B4-BE49-F238E27FC236}">
                <a16:creationId xmlns:a16="http://schemas.microsoft.com/office/drawing/2014/main" id="{35D77D4A-7296-6A60-1BE5-4BC6F59E1481}"/>
              </a:ext>
            </a:extLst>
          </p:cNvPr>
          <p:cNvCxnSpPr/>
          <p:nvPr/>
        </p:nvCxnSpPr>
        <p:spPr>
          <a:xfrm>
            <a:off x="0" y="1560443"/>
            <a:ext cx="9144000"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8521786-C34E-248B-B7EC-879610DAF09D}"/>
              </a:ext>
            </a:extLst>
          </p:cNvPr>
          <p:cNvPicPr>
            <a:picLocks noChangeAspect="1"/>
          </p:cNvPicPr>
          <p:nvPr/>
        </p:nvPicPr>
        <p:blipFill>
          <a:blip r:embed="rId2" cstate="print">
            <a:extLst>
              <a:ext uri="{28A0092B-C50C-407E-A947-70E740481C1C}">
                <a14:useLocalDpi xmlns:a14="http://schemas.microsoft.com/office/drawing/2010/main" val="0"/>
              </a:ext>
            </a:extLst>
          </a:blip>
          <a:srcRect l="16728" r="16728"/>
          <a:stretch/>
        </p:blipFill>
        <p:spPr>
          <a:xfrm>
            <a:off x="4453006" y="1998041"/>
            <a:ext cx="3885924" cy="3885924"/>
          </a:xfrm>
          <a:prstGeom prst="roundRect">
            <a:avLst>
              <a:gd name="adj" fmla="val 7971"/>
            </a:avLst>
          </a:prstGeom>
          <a:ln w="28575">
            <a:solidFill>
              <a:srgbClr val="C41616"/>
            </a:solidFill>
          </a:ln>
        </p:spPr>
      </p:pic>
      <p:sp>
        <p:nvSpPr>
          <p:cNvPr id="6" name="Text Box">
            <a:extLst>
              <a:ext uri="{FF2B5EF4-FFF2-40B4-BE49-F238E27FC236}">
                <a16:creationId xmlns:a16="http://schemas.microsoft.com/office/drawing/2014/main" id="{D0CE3F87-1EE0-96A7-D60A-C4A8D51642E7}"/>
              </a:ext>
            </a:extLst>
          </p:cNvPr>
          <p:cNvSpPr/>
          <p:nvPr/>
        </p:nvSpPr>
        <p:spPr>
          <a:xfrm>
            <a:off x="586686" y="3461395"/>
            <a:ext cx="3657323" cy="1049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0"/>
            <a:r>
              <a:rPr lang="en-GB" dirty="0">
                <a:solidFill>
                  <a:srgbClr val="003E7C"/>
                </a:solidFill>
                <a:highlight>
                  <a:schemeClr val="lt1"/>
                </a:highlight>
              </a:rPr>
              <a:t>It is a type of stew, with meat and vegetables slow-cooked for a long time. </a:t>
            </a:r>
          </a:p>
        </p:txBody>
      </p:sp>
      <p:sp>
        <p:nvSpPr>
          <p:cNvPr id="7" name="Text Box">
            <a:extLst>
              <a:ext uri="{FF2B5EF4-FFF2-40B4-BE49-F238E27FC236}">
                <a16:creationId xmlns:a16="http://schemas.microsoft.com/office/drawing/2014/main" id="{D745B5BA-091F-7F71-3963-D185E58350E5}"/>
              </a:ext>
            </a:extLst>
          </p:cNvPr>
          <p:cNvSpPr/>
          <p:nvPr/>
        </p:nvSpPr>
        <p:spPr>
          <a:xfrm>
            <a:off x="586686" y="4613686"/>
            <a:ext cx="3657323" cy="772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0">
              <a:buClr>
                <a:schemeClr val="dk1"/>
              </a:buClr>
              <a:buSzPts val="1100"/>
            </a:pPr>
            <a:r>
              <a:rPr lang="en-GB" dirty="0">
                <a:solidFill>
                  <a:srgbClr val="003E7C"/>
                </a:solidFill>
                <a:highlight>
                  <a:schemeClr val="lt1"/>
                </a:highlight>
              </a:rPr>
              <a:t>Beef is the most commonly-used meat for this dish.</a:t>
            </a:r>
          </a:p>
        </p:txBody>
      </p:sp>
    </p:spTree>
    <p:extLst>
      <p:ext uri="{BB962C8B-B14F-4D97-AF65-F5344CB8AC3E}">
        <p14:creationId xmlns:p14="http://schemas.microsoft.com/office/powerpoint/2010/main" val="1657268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500"/>
                            </p:stCondLst>
                            <p:childTnLst>
                              <p:par>
                                <p:cTn id="15" presetID="1"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animBg="1"/>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p:cNvSpPr/>
          <p:nvPr/>
        </p:nvSpPr>
        <p:spPr>
          <a:xfrm>
            <a:off x="586686" y="2891897"/>
            <a:ext cx="3657323" cy="1049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0">
              <a:spcBef>
                <a:spcPts val="1200"/>
              </a:spcBef>
            </a:pPr>
            <a:r>
              <a:rPr lang="en-GB" dirty="0">
                <a:solidFill>
                  <a:srgbClr val="C00000"/>
                </a:solidFill>
              </a:rPr>
              <a:t>Ratatouille is a stew made up of tomatoes, peppers, courgettes, aubergines, onions and garlic. </a:t>
            </a:r>
          </a:p>
        </p:txBody>
      </p:sp>
      <p:sp>
        <p:nvSpPr>
          <p:cNvPr id="21" name="Title"/>
          <p:cNvSpPr>
            <a:spLocks noGrp="1"/>
          </p:cNvSpPr>
          <p:nvPr>
            <p:ph type="title"/>
          </p:nvPr>
        </p:nvSpPr>
        <p:spPr>
          <a:xfrm>
            <a:off x="0" y="672751"/>
            <a:ext cx="9144000" cy="994306"/>
          </a:xfrm>
          <a:prstGeom prst="rect">
            <a:avLst/>
          </a:prstGeom>
          <a:solidFill>
            <a:srgbClr val="003E7C"/>
          </a:solidFill>
          <a:effectLst>
            <a:outerShdw blurRad="50800" dist="38100" dir="2700000" algn="tl" rotWithShape="0">
              <a:prstClr val="black">
                <a:alpha val="40000"/>
              </a:prstClr>
            </a:outerShdw>
          </a:effectLst>
        </p:spPr>
        <p:txBody>
          <a:bodyPr/>
          <a:lstStyle/>
          <a:p>
            <a:r>
              <a:rPr lang="en-GB" dirty="0">
                <a:solidFill>
                  <a:schemeClr val="bg1"/>
                </a:solidFill>
              </a:rPr>
              <a:t>Ratatouille</a:t>
            </a:r>
            <a:endParaRPr lang="en-GB" sz="3600" dirty="0">
              <a:solidFill>
                <a:schemeClr val="bg1"/>
              </a:solidFill>
              <a:latin typeface="+mn-lt"/>
            </a:endParaRPr>
          </a:p>
        </p:txBody>
      </p:sp>
      <p:cxnSp>
        <p:nvCxnSpPr>
          <p:cNvPr id="4" name="Straight Connector 3">
            <a:extLst>
              <a:ext uri="{FF2B5EF4-FFF2-40B4-BE49-F238E27FC236}">
                <a16:creationId xmlns:a16="http://schemas.microsoft.com/office/drawing/2014/main" id="{35D77D4A-7296-6A60-1BE5-4BC6F59E1481}"/>
              </a:ext>
            </a:extLst>
          </p:cNvPr>
          <p:cNvCxnSpPr/>
          <p:nvPr/>
        </p:nvCxnSpPr>
        <p:spPr>
          <a:xfrm>
            <a:off x="0" y="1560443"/>
            <a:ext cx="9144000"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8" name="Text Box">
            <a:extLst>
              <a:ext uri="{FF2B5EF4-FFF2-40B4-BE49-F238E27FC236}">
                <a16:creationId xmlns:a16="http://schemas.microsoft.com/office/drawing/2014/main" id="{AA4EAD89-68A8-ADBC-7004-3D52489E2083}"/>
              </a:ext>
            </a:extLst>
          </p:cNvPr>
          <p:cNvSpPr/>
          <p:nvPr/>
        </p:nvSpPr>
        <p:spPr>
          <a:xfrm>
            <a:off x="586686" y="4016331"/>
            <a:ext cx="3657323" cy="1049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0">
              <a:spcBef>
                <a:spcPts val="1200"/>
              </a:spcBef>
              <a:spcAft>
                <a:spcPts val="1200"/>
              </a:spcAft>
            </a:pPr>
            <a:r>
              <a:rPr lang="en-GB" dirty="0">
                <a:solidFill>
                  <a:srgbClr val="C00000"/>
                </a:solidFill>
              </a:rPr>
              <a:t>It can be served alone as a vegetable stew or as part of a main meal with lamb. </a:t>
            </a:r>
          </a:p>
        </p:txBody>
      </p:sp>
      <p:pic>
        <p:nvPicPr>
          <p:cNvPr id="10" name="Picture 9">
            <a:extLst>
              <a:ext uri="{FF2B5EF4-FFF2-40B4-BE49-F238E27FC236}">
                <a16:creationId xmlns:a16="http://schemas.microsoft.com/office/drawing/2014/main" id="{F8521786-C34E-248B-B7EC-879610DAF09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73" r="24273"/>
          <a:stretch/>
        </p:blipFill>
        <p:spPr>
          <a:xfrm>
            <a:off x="4453006" y="1998041"/>
            <a:ext cx="3885924" cy="3885924"/>
          </a:xfrm>
          <a:prstGeom prst="roundRect">
            <a:avLst>
              <a:gd name="adj" fmla="val 7971"/>
            </a:avLst>
          </a:prstGeom>
          <a:ln w="28575">
            <a:solidFill>
              <a:srgbClr val="003E7C"/>
            </a:solidFill>
          </a:ln>
        </p:spPr>
      </p:pic>
    </p:spTree>
    <p:extLst>
      <p:ext uri="{BB962C8B-B14F-4D97-AF65-F5344CB8AC3E}">
        <p14:creationId xmlns:p14="http://schemas.microsoft.com/office/powerpoint/2010/main" val="26024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1000"/>
                            </p:stCondLst>
                            <p:childTnLst>
                              <p:par>
                                <p:cTn id="14" presetID="1"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p:cNvSpPr/>
          <p:nvPr/>
        </p:nvSpPr>
        <p:spPr>
          <a:xfrm>
            <a:off x="586686" y="2448136"/>
            <a:ext cx="3657323" cy="772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0"/>
            <a:r>
              <a:rPr lang="en-GB" dirty="0">
                <a:solidFill>
                  <a:srgbClr val="003E7C"/>
                </a:solidFill>
              </a:rPr>
              <a:t>Eclairs are made from choux pastry. </a:t>
            </a:r>
          </a:p>
        </p:txBody>
      </p:sp>
      <p:sp>
        <p:nvSpPr>
          <p:cNvPr id="21" name="Title"/>
          <p:cNvSpPr>
            <a:spLocks noGrp="1"/>
          </p:cNvSpPr>
          <p:nvPr>
            <p:ph type="title"/>
          </p:nvPr>
        </p:nvSpPr>
        <p:spPr>
          <a:xfrm>
            <a:off x="0" y="672751"/>
            <a:ext cx="9144000" cy="994306"/>
          </a:xfrm>
          <a:prstGeom prst="rect">
            <a:avLst/>
          </a:prstGeom>
          <a:solidFill>
            <a:srgbClr val="C41616"/>
          </a:solidFill>
          <a:effectLst>
            <a:outerShdw blurRad="50800" dist="38100" dir="2700000" algn="tl" rotWithShape="0">
              <a:prstClr val="black">
                <a:alpha val="40000"/>
              </a:prstClr>
            </a:outerShdw>
          </a:effectLst>
        </p:spPr>
        <p:txBody>
          <a:bodyPr/>
          <a:lstStyle/>
          <a:p>
            <a:r>
              <a:rPr lang="en-GB" dirty="0">
                <a:solidFill>
                  <a:schemeClr val="bg1"/>
                </a:solidFill>
              </a:rPr>
              <a:t>Eclairs</a:t>
            </a:r>
            <a:endParaRPr lang="en-GB" sz="3600" dirty="0">
              <a:solidFill>
                <a:schemeClr val="bg1"/>
              </a:solidFill>
              <a:latin typeface="+mn-lt"/>
            </a:endParaRPr>
          </a:p>
        </p:txBody>
      </p:sp>
      <p:cxnSp>
        <p:nvCxnSpPr>
          <p:cNvPr id="4" name="Straight Connector 3">
            <a:extLst>
              <a:ext uri="{FF2B5EF4-FFF2-40B4-BE49-F238E27FC236}">
                <a16:creationId xmlns:a16="http://schemas.microsoft.com/office/drawing/2014/main" id="{35D77D4A-7296-6A60-1BE5-4BC6F59E1481}"/>
              </a:ext>
            </a:extLst>
          </p:cNvPr>
          <p:cNvCxnSpPr/>
          <p:nvPr/>
        </p:nvCxnSpPr>
        <p:spPr>
          <a:xfrm>
            <a:off x="0" y="1560443"/>
            <a:ext cx="9144000"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8" name="Text Box">
            <a:extLst>
              <a:ext uri="{FF2B5EF4-FFF2-40B4-BE49-F238E27FC236}">
                <a16:creationId xmlns:a16="http://schemas.microsoft.com/office/drawing/2014/main" id="{AA4EAD89-68A8-ADBC-7004-3D52489E2083}"/>
              </a:ext>
            </a:extLst>
          </p:cNvPr>
          <p:cNvSpPr/>
          <p:nvPr/>
        </p:nvSpPr>
        <p:spPr>
          <a:xfrm>
            <a:off x="586686" y="3229214"/>
            <a:ext cx="3657323" cy="772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0">
              <a:spcBef>
                <a:spcPts val="1200"/>
              </a:spcBef>
            </a:pPr>
            <a:r>
              <a:rPr lang="en-GB" dirty="0">
                <a:solidFill>
                  <a:srgbClr val="003E7C"/>
                </a:solidFill>
              </a:rPr>
              <a:t>Fillings can vary but whipped cream or custard is often used.  </a:t>
            </a:r>
          </a:p>
        </p:txBody>
      </p:sp>
      <p:pic>
        <p:nvPicPr>
          <p:cNvPr id="10" name="Picture 9">
            <a:extLst>
              <a:ext uri="{FF2B5EF4-FFF2-40B4-BE49-F238E27FC236}">
                <a16:creationId xmlns:a16="http://schemas.microsoft.com/office/drawing/2014/main" id="{F8521786-C34E-248B-B7EC-879610DAF09D}"/>
              </a:ext>
            </a:extLst>
          </p:cNvPr>
          <p:cNvPicPr>
            <a:picLocks noChangeAspect="1"/>
          </p:cNvPicPr>
          <p:nvPr/>
        </p:nvPicPr>
        <p:blipFill>
          <a:blip r:embed="rId2" cstate="print">
            <a:extLst>
              <a:ext uri="{28A0092B-C50C-407E-A947-70E740481C1C}">
                <a14:useLocalDpi xmlns:a14="http://schemas.microsoft.com/office/drawing/2010/main" val="0"/>
              </a:ext>
            </a:extLst>
          </a:blip>
          <a:srcRect t="12430" b="12430"/>
          <a:stretch/>
        </p:blipFill>
        <p:spPr>
          <a:xfrm>
            <a:off x="4453006" y="1998041"/>
            <a:ext cx="3885924" cy="3885924"/>
          </a:xfrm>
          <a:prstGeom prst="roundRect">
            <a:avLst>
              <a:gd name="adj" fmla="val 7971"/>
            </a:avLst>
          </a:prstGeom>
          <a:ln w="28575">
            <a:solidFill>
              <a:srgbClr val="003E7C"/>
            </a:solidFill>
          </a:ln>
        </p:spPr>
      </p:pic>
      <p:sp>
        <p:nvSpPr>
          <p:cNvPr id="7" name="Text Box">
            <a:extLst>
              <a:ext uri="{FF2B5EF4-FFF2-40B4-BE49-F238E27FC236}">
                <a16:creationId xmlns:a16="http://schemas.microsoft.com/office/drawing/2014/main" id="{56C41B8F-E2FE-4C27-C0F0-6657BC8318FE}"/>
              </a:ext>
            </a:extLst>
          </p:cNvPr>
          <p:cNvSpPr/>
          <p:nvPr/>
        </p:nvSpPr>
        <p:spPr>
          <a:xfrm>
            <a:off x="586686" y="4010292"/>
            <a:ext cx="3657323" cy="772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0">
              <a:spcBef>
                <a:spcPts val="1200"/>
              </a:spcBef>
            </a:pPr>
            <a:r>
              <a:rPr lang="en-GB" dirty="0">
                <a:solidFill>
                  <a:srgbClr val="003E7C"/>
                </a:solidFill>
              </a:rPr>
              <a:t>They are usually topped with chocolate.</a:t>
            </a:r>
          </a:p>
        </p:txBody>
      </p:sp>
      <p:sp>
        <p:nvSpPr>
          <p:cNvPr id="9" name="Text Box">
            <a:extLst>
              <a:ext uri="{FF2B5EF4-FFF2-40B4-BE49-F238E27FC236}">
                <a16:creationId xmlns:a16="http://schemas.microsoft.com/office/drawing/2014/main" id="{DBFDC538-DE1C-7C4F-0000-C2A50CDA598D}"/>
              </a:ext>
            </a:extLst>
          </p:cNvPr>
          <p:cNvSpPr/>
          <p:nvPr/>
        </p:nvSpPr>
        <p:spPr>
          <a:xfrm>
            <a:off x="586686" y="4791370"/>
            <a:ext cx="3657323" cy="772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0">
              <a:spcBef>
                <a:spcPts val="1200"/>
              </a:spcBef>
            </a:pPr>
            <a:r>
              <a:rPr lang="en-GB" dirty="0">
                <a:solidFill>
                  <a:srgbClr val="003E7C"/>
                </a:solidFill>
              </a:rPr>
              <a:t>Eclair means ‘lightning’ in French. </a:t>
            </a:r>
          </a:p>
        </p:txBody>
      </p:sp>
    </p:spTree>
    <p:extLst>
      <p:ext uri="{BB962C8B-B14F-4D97-AF65-F5344CB8AC3E}">
        <p14:creationId xmlns:p14="http://schemas.microsoft.com/office/powerpoint/2010/main" val="3151530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animBg="1"/>
      <p:bldP spid="8" grpId="0"/>
      <p:bldP spid="7" grpId="0"/>
      <p:bldP spid="9" grpId="0"/>
    </p:bldLst>
  </p:timing>
</p:sld>
</file>

<file path=ppt/theme/theme1.xml><?xml version="1.0" encoding="utf-8"?>
<a:theme xmlns:a="http://schemas.openxmlformats.org/drawingml/2006/main" name="Slide Layouts">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 id="{AEAE8EFC-84E1-44A5-B19D-1CAE340B02B6}" vid="{010B92F8-2E9D-4993-ABC6-5071BBCC9E2D}"/>
    </a:ext>
  </a:extLst>
</a:theme>
</file>

<file path=ppt/theme/theme2.xml><?xml version="1.0" encoding="utf-8"?>
<a:theme xmlns:a="http://schemas.openxmlformats.org/drawingml/2006/main" name="Disclaimers/Guidan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id="{AEAE8EFC-84E1-44A5-B19D-1CAE340B02B6}" vid="{1AD28E7D-A90E-4DFD-B834-C66F360CCA3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 Layouts</Template>
  <TotalTime>43</TotalTime>
  <Words>243</Words>
  <Application>Microsoft Office PowerPoint</Application>
  <PresentationFormat>On-screen Show (4:3)</PresentationFormat>
  <Paragraphs>25</Paragraphs>
  <Slides>9</Slides>
  <Notes>0</Notes>
  <HiddenSlides>0</HiddenSlides>
  <MMClips>0</MMClips>
  <ScaleCrop>false</ScaleCrop>
  <HeadingPairs>
    <vt:vector size="4" baseType="variant">
      <vt:variant>
        <vt:lpstr>Theme</vt:lpstr>
      </vt:variant>
      <vt:variant>
        <vt:i4>2</vt:i4>
      </vt:variant>
      <vt:variant>
        <vt:lpstr>Slide Titles</vt:lpstr>
      </vt:variant>
      <vt:variant>
        <vt:i4>9</vt:i4>
      </vt:variant>
    </vt:vector>
  </HeadingPairs>
  <TitlesOfParts>
    <vt:vector size="11" baseType="lpstr">
      <vt:lpstr>Slide Layouts</vt:lpstr>
      <vt:lpstr>Disclaimers/Guidance</vt:lpstr>
      <vt:lpstr>PowerPoint Presentation</vt:lpstr>
      <vt:lpstr>How many French foods can you name?</vt:lpstr>
      <vt:lpstr>Baguettes</vt:lpstr>
      <vt:lpstr>Cheese- fromage </vt:lpstr>
      <vt:lpstr>Croissants</vt:lpstr>
      <vt:lpstr>Macarons</vt:lpstr>
      <vt:lpstr>Pot-au-feu</vt:lpstr>
      <vt:lpstr>Ratatouille</vt:lpstr>
      <vt:lpstr>Eclairs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Twinkl Twinkl</dc:creator>
  <cp:lastModifiedBy>Lexie Hill</cp:lastModifiedBy>
  <cp:revision>39</cp:revision>
  <dcterms:created xsi:type="dcterms:W3CDTF">2024-01-03T17:21:33Z</dcterms:created>
  <dcterms:modified xsi:type="dcterms:W3CDTF">2024-06-03T09:57:41Z</dcterms:modified>
</cp:coreProperties>
</file>