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FF Providence Sans Bold" charset="1" panose="04010805020101010101"/>
      <p:regular r:id="rId16"/>
    </p:embeddedFont>
    <p:embeddedFont>
      <p:font typeface="Nourd Bold" charset="1" panose="00000800000000000000"/>
      <p:regular r:id="rId17"/>
    </p:embeddedFont>
    <p:embeddedFont>
      <p:font typeface="Proxima Nova Bold" charset="1" panose="02000506030000020004"/>
      <p:regular r:id="rId18"/>
    </p:embeddedFont>
    <p:embeddedFont>
      <p:font typeface="Frutiger" charset="1" panose="020B0602020204020204"/>
      <p:regular r:id="rId19"/>
    </p:embeddedFont>
    <p:embeddedFont>
      <p:font typeface="Frutiger Bold" charset="1" panose="020B0803030504020204"/>
      <p:regular r:id="rId20"/>
    </p:embeddedFont>
    <p:embeddedFont>
      <p:font typeface="Canva Sans Bold" charset="1" panose="020B0803030501040103"/>
      <p:regular r:id="rId21"/>
    </p:embeddedFont>
    <p:embeddedFont>
      <p:font typeface="Canva Sans" charset="1" panose="020B0503030501040103"/>
      <p:regular r:id="rId22"/>
    </p:embeddedFont>
    <p:embeddedFont>
      <p:font typeface="Proxima Nova" charset="1" panose="020005060300000200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45FC4"/>
        </a:solidFill>
      </p:bgPr>
    </p:bg>
    <p:spTree>
      <p:nvGrpSpPr>
        <p:cNvPr id="1" name=""/>
        <p:cNvGrpSpPr/>
        <p:nvPr/>
      </p:nvGrpSpPr>
      <p:grpSpPr>
        <a:xfrm>
          <a:off x="0" y="0"/>
          <a:ext cx="0" cy="0"/>
          <a:chOff x="0" y="0"/>
          <a:chExt cx="0" cy="0"/>
        </a:xfrm>
      </p:grpSpPr>
      <p:sp>
        <p:nvSpPr>
          <p:cNvPr name="TextBox 2" id="2"/>
          <p:cNvSpPr txBox="true"/>
          <p:nvPr/>
        </p:nvSpPr>
        <p:spPr>
          <a:xfrm rot="-99302">
            <a:off x="1435726" y="1907831"/>
            <a:ext cx="15414899" cy="4762315"/>
          </a:xfrm>
          <a:prstGeom prst="rect">
            <a:avLst/>
          </a:prstGeom>
        </p:spPr>
        <p:txBody>
          <a:bodyPr anchor="t" rtlCol="false" tIns="0" lIns="0" bIns="0" rIns="0">
            <a:spAutoFit/>
          </a:bodyPr>
          <a:lstStyle/>
          <a:p>
            <a:pPr algn="ctr" marL="0" indent="0" lvl="0">
              <a:lnSpc>
                <a:spcPts val="24752"/>
              </a:lnSpc>
            </a:pPr>
            <a:r>
              <a:rPr lang="en-US" b="true" sz="30940" spc="-4207">
                <a:solidFill>
                  <a:srgbClr val="F6F7EC"/>
                </a:solidFill>
                <a:latin typeface="FF Providence Sans Bold"/>
                <a:ea typeface="FF Providence Sans Bold"/>
                <a:cs typeface="FF Providence Sans Bold"/>
                <a:sym typeface="FF Providence Sans Bold"/>
              </a:rPr>
              <a:t>parliament</a:t>
            </a:r>
          </a:p>
        </p:txBody>
      </p:sp>
      <p:sp>
        <p:nvSpPr>
          <p:cNvPr name="Freeform 3" id="3"/>
          <p:cNvSpPr/>
          <p:nvPr/>
        </p:nvSpPr>
        <p:spPr>
          <a:xfrm flipH="false" flipV="false" rot="0">
            <a:off x="5126447" y="6891758"/>
            <a:ext cx="7001495" cy="3955845"/>
          </a:xfrm>
          <a:custGeom>
            <a:avLst/>
            <a:gdLst/>
            <a:ahLst/>
            <a:cxnLst/>
            <a:rect r="r" b="b" t="t" l="l"/>
            <a:pathLst>
              <a:path h="3955845" w="7001495">
                <a:moveTo>
                  <a:pt x="0" y="0"/>
                </a:moveTo>
                <a:lnTo>
                  <a:pt x="7001494" y="0"/>
                </a:lnTo>
                <a:lnTo>
                  <a:pt x="7001494" y="3955844"/>
                </a:lnTo>
                <a:lnTo>
                  <a:pt x="0" y="39558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70441">
            <a:off x="4393725" y="5018597"/>
            <a:ext cx="3399288" cy="5989935"/>
          </a:xfrm>
          <a:custGeom>
            <a:avLst/>
            <a:gdLst/>
            <a:ahLst/>
            <a:cxnLst/>
            <a:rect r="r" b="b" t="t" l="l"/>
            <a:pathLst>
              <a:path h="5989935" w="3399288">
                <a:moveTo>
                  <a:pt x="0" y="0"/>
                </a:moveTo>
                <a:lnTo>
                  <a:pt x="3399288" y="0"/>
                </a:lnTo>
                <a:lnTo>
                  <a:pt x="3399288" y="5989936"/>
                </a:lnTo>
                <a:lnTo>
                  <a:pt x="0" y="59899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242267">
            <a:off x="9038952" y="5697077"/>
            <a:ext cx="6497192" cy="6026145"/>
          </a:xfrm>
          <a:custGeom>
            <a:avLst/>
            <a:gdLst/>
            <a:ahLst/>
            <a:cxnLst/>
            <a:rect r="r" b="b" t="t" l="l"/>
            <a:pathLst>
              <a:path h="6026145" w="6497192">
                <a:moveTo>
                  <a:pt x="0" y="0"/>
                </a:moveTo>
                <a:lnTo>
                  <a:pt x="6497192" y="0"/>
                </a:lnTo>
                <a:lnTo>
                  <a:pt x="6497192" y="6026145"/>
                </a:lnTo>
                <a:lnTo>
                  <a:pt x="0" y="6026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6" id="6"/>
          <p:cNvSpPr/>
          <p:nvPr/>
        </p:nvSpPr>
        <p:spPr>
          <a:xfrm flipH="false" flipV="false" rot="0">
            <a:off x="-1671947" y="7717706"/>
            <a:ext cx="7315200" cy="2834640"/>
          </a:xfrm>
          <a:custGeom>
            <a:avLst/>
            <a:gdLst/>
            <a:ahLst/>
            <a:cxnLst/>
            <a:rect r="r" b="b" t="t" l="l"/>
            <a:pathLst>
              <a:path h="2834640" w="7315200">
                <a:moveTo>
                  <a:pt x="0" y="0"/>
                </a:moveTo>
                <a:lnTo>
                  <a:pt x="7315200" y="0"/>
                </a:lnTo>
                <a:lnTo>
                  <a:pt x="7315200" y="2834640"/>
                </a:lnTo>
                <a:lnTo>
                  <a:pt x="0" y="28346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7" id="7"/>
          <p:cNvSpPr/>
          <p:nvPr/>
        </p:nvSpPr>
        <p:spPr>
          <a:xfrm flipH="false" flipV="false" rot="0">
            <a:off x="13964922" y="7717706"/>
            <a:ext cx="7315200" cy="2834640"/>
          </a:xfrm>
          <a:custGeom>
            <a:avLst/>
            <a:gdLst/>
            <a:ahLst/>
            <a:cxnLst/>
            <a:rect r="r" b="b" t="t" l="l"/>
            <a:pathLst>
              <a:path h="2834640" w="7315200">
                <a:moveTo>
                  <a:pt x="0" y="0"/>
                </a:moveTo>
                <a:lnTo>
                  <a:pt x="7315200" y="0"/>
                </a:lnTo>
                <a:lnTo>
                  <a:pt x="7315200" y="2834640"/>
                </a:lnTo>
                <a:lnTo>
                  <a:pt x="0" y="28346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8926510" y="6529275"/>
            <a:ext cx="434979" cy="724965"/>
          </a:xfrm>
          <a:custGeom>
            <a:avLst/>
            <a:gdLst/>
            <a:ahLst/>
            <a:cxnLst/>
            <a:rect r="r" b="b" t="t" l="l"/>
            <a:pathLst>
              <a:path h="724965" w="434979">
                <a:moveTo>
                  <a:pt x="0" y="0"/>
                </a:moveTo>
                <a:lnTo>
                  <a:pt x="434980" y="0"/>
                </a:lnTo>
                <a:lnTo>
                  <a:pt x="434980" y="724965"/>
                </a:lnTo>
                <a:lnTo>
                  <a:pt x="0" y="724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2847110" y="508975"/>
            <a:ext cx="12593781" cy="761513"/>
          </a:xfrm>
          <a:prstGeom prst="rect">
            <a:avLst/>
          </a:prstGeom>
        </p:spPr>
        <p:txBody>
          <a:bodyPr anchor="t" rtlCol="false" tIns="0" lIns="0" bIns="0" rIns="0">
            <a:spAutoFit/>
          </a:bodyPr>
          <a:lstStyle/>
          <a:p>
            <a:pPr algn="ctr" marL="0" indent="0" lvl="0">
              <a:lnSpc>
                <a:spcPts val="6267"/>
              </a:lnSpc>
              <a:spcBef>
                <a:spcPct val="0"/>
              </a:spcBef>
            </a:pPr>
            <a:r>
              <a:rPr lang="en-US" b="true" sz="4476" spc="1181">
                <a:solidFill>
                  <a:srgbClr val="FFFFFF"/>
                </a:solidFill>
                <a:latin typeface="Nourd Bold"/>
                <a:ea typeface="Nourd Bold"/>
                <a:cs typeface="Nourd Bold"/>
                <a:sym typeface="Nourd Bold"/>
              </a:rPr>
              <a:t>EUROPEAN </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145FC4"/>
        </a:solidFill>
      </p:bgPr>
    </p:bg>
    <p:spTree>
      <p:nvGrpSpPr>
        <p:cNvPr id="1" name=""/>
        <p:cNvGrpSpPr/>
        <p:nvPr/>
      </p:nvGrpSpPr>
      <p:grpSpPr>
        <a:xfrm>
          <a:off x="0" y="0"/>
          <a:ext cx="0" cy="0"/>
          <a:chOff x="0" y="0"/>
          <a:chExt cx="0" cy="0"/>
        </a:xfrm>
      </p:grpSpPr>
      <p:sp>
        <p:nvSpPr>
          <p:cNvPr name="TextBox 2" id="2"/>
          <p:cNvSpPr txBox="true"/>
          <p:nvPr/>
        </p:nvSpPr>
        <p:spPr>
          <a:xfrm rot="0">
            <a:off x="6025753" y="3576956"/>
            <a:ext cx="6236494" cy="1566544"/>
          </a:xfrm>
          <a:prstGeom prst="rect">
            <a:avLst/>
          </a:prstGeom>
        </p:spPr>
        <p:txBody>
          <a:bodyPr anchor="t" rtlCol="false" tIns="0" lIns="0" bIns="0" rIns="0">
            <a:spAutoFit/>
          </a:bodyPr>
          <a:lstStyle/>
          <a:p>
            <a:pPr algn="ctr">
              <a:lnSpc>
                <a:spcPts val="12880"/>
              </a:lnSpc>
            </a:pPr>
            <a:r>
              <a:rPr lang="en-US" sz="9200" b="true">
                <a:solidFill>
                  <a:srgbClr val="FFFFFF"/>
                </a:solidFill>
                <a:latin typeface="Canva Sans Bold"/>
                <a:ea typeface="Canva Sans Bold"/>
                <a:cs typeface="Canva Sans Bold"/>
                <a:sym typeface="Canva Sans Bold"/>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7808505">
            <a:off x="7690620" y="-856756"/>
            <a:ext cx="11242275" cy="11222898"/>
            <a:chOff x="0" y="0"/>
            <a:chExt cx="14989700" cy="14963864"/>
          </a:xfrm>
        </p:grpSpPr>
        <p:grpSp>
          <p:nvGrpSpPr>
            <p:cNvPr name="Group 3" id="3"/>
            <p:cNvGrpSpPr/>
            <p:nvPr/>
          </p:nvGrpSpPr>
          <p:grpSpPr>
            <a:xfrm rot="9395671">
              <a:off x="2003312" y="1977476"/>
              <a:ext cx="11219573" cy="1121957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B8"/>
              </a:solidFill>
            </p:spPr>
          </p:sp>
          <p:sp>
            <p:nvSpPr>
              <p:cNvPr name="TextBox 5" id="5"/>
              <p:cNvSpPr txBox="true"/>
              <p:nvPr/>
            </p:nvSpPr>
            <p:spPr>
              <a:xfrm>
                <a:off x="76200" y="-28575"/>
                <a:ext cx="660400" cy="765175"/>
              </a:xfrm>
              <a:prstGeom prst="rect">
                <a:avLst/>
              </a:prstGeom>
            </p:spPr>
            <p:txBody>
              <a:bodyPr anchor="ctr" rtlCol="false" tIns="66550" lIns="66550" bIns="66550" rIns="66550"/>
              <a:lstStyle/>
              <a:p>
                <a:pPr algn="ctr">
                  <a:lnSpc>
                    <a:spcPts val="5010"/>
                  </a:lnSpc>
                </a:pPr>
              </a:p>
            </p:txBody>
          </p:sp>
        </p:grpSp>
        <p:sp>
          <p:nvSpPr>
            <p:cNvPr name="Freeform 6" id="6"/>
            <p:cNvSpPr/>
            <p:nvPr/>
          </p:nvSpPr>
          <p:spPr>
            <a:xfrm flipH="false" flipV="false" rot="7675337">
              <a:off x="7038727" y="2181042"/>
              <a:ext cx="7073943" cy="3160704"/>
            </a:xfrm>
            <a:custGeom>
              <a:avLst/>
              <a:gdLst/>
              <a:ahLst/>
              <a:cxnLst/>
              <a:rect r="r" b="b" t="t" l="l"/>
              <a:pathLst>
                <a:path h="3160704" w="7073943">
                  <a:moveTo>
                    <a:pt x="0" y="0"/>
                  </a:moveTo>
                  <a:lnTo>
                    <a:pt x="7073943" y="0"/>
                  </a:lnTo>
                  <a:lnTo>
                    <a:pt x="7073943" y="3160704"/>
                  </a:lnTo>
                  <a:lnTo>
                    <a:pt x="0" y="3160704"/>
                  </a:lnTo>
                  <a:lnTo>
                    <a:pt x="0" y="0"/>
                  </a:lnTo>
                  <a:close/>
                </a:path>
              </a:pathLst>
            </a:custGeom>
            <a:blipFill>
              <a:blip r:embed="rId2"/>
              <a:stretch>
                <a:fillRect l="0" t="0" r="0" b="-25892"/>
              </a:stretch>
            </a:blipFill>
          </p:spPr>
        </p:sp>
        <p:sp>
          <p:nvSpPr>
            <p:cNvPr name="Freeform 7" id="7"/>
            <p:cNvSpPr/>
            <p:nvPr/>
          </p:nvSpPr>
          <p:spPr>
            <a:xfrm flipH="false" flipV="false" rot="0">
              <a:off x="0" y="6264068"/>
              <a:ext cx="5414668" cy="2646389"/>
            </a:xfrm>
            <a:custGeom>
              <a:avLst/>
              <a:gdLst/>
              <a:ahLst/>
              <a:cxnLst/>
              <a:rect r="r" b="b" t="t" l="l"/>
              <a:pathLst>
                <a:path h="2646389" w="5414668">
                  <a:moveTo>
                    <a:pt x="0" y="0"/>
                  </a:moveTo>
                  <a:lnTo>
                    <a:pt x="5414668" y="0"/>
                  </a:lnTo>
                  <a:lnTo>
                    <a:pt x="5414668" y="2646389"/>
                  </a:lnTo>
                  <a:lnTo>
                    <a:pt x="0" y="2646389"/>
                  </a:lnTo>
                  <a:lnTo>
                    <a:pt x="0" y="0"/>
                  </a:lnTo>
                  <a:close/>
                </a:path>
              </a:pathLst>
            </a:custGeom>
            <a:blipFill>
              <a:blip r:embed="rId3"/>
              <a:stretch>
                <a:fillRect l="0" t="0" r="0" b="-41945"/>
              </a:stretch>
            </a:blipFill>
          </p:spPr>
        </p:sp>
        <p:sp>
          <p:nvSpPr>
            <p:cNvPr name="Freeform 8" id="8"/>
            <p:cNvSpPr/>
            <p:nvPr/>
          </p:nvSpPr>
          <p:spPr>
            <a:xfrm flipH="false" flipV="false" rot="-6131805">
              <a:off x="6902122" y="10797940"/>
              <a:ext cx="3495973" cy="2997797"/>
            </a:xfrm>
            <a:custGeom>
              <a:avLst/>
              <a:gdLst/>
              <a:ahLst/>
              <a:cxnLst/>
              <a:rect r="r" b="b" t="t" l="l"/>
              <a:pathLst>
                <a:path h="2997797" w="3495973">
                  <a:moveTo>
                    <a:pt x="0" y="0"/>
                  </a:moveTo>
                  <a:lnTo>
                    <a:pt x="3495973" y="0"/>
                  </a:lnTo>
                  <a:lnTo>
                    <a:pt x="3495973" y="2997798"/>
                  </a:lnTo>
                  <a:lnTo>
                    <a:pt x="0" y="2997798"/>
                  </a:lnTo>
                  <a:lnTo>
                    <a:pt x="0" y="0"/>
                  </a:lnTo>
                  <a:close/>
                </a:path>
              </a:pathLst>
            </a:custGeom>
            <a:blipFill>
              <a:blip r:embed="rId4"/>
              <a:stretch>
                <a:fillRect l="0" t="0" r="0" b="0"/>
              </a:stretch>
            </a:blipFill>
          </p:spPr>
        </p:sp>
      </p:grpSp>
      <p:sp>
        <p:nvSpPr>
          <p:cNvPr name="TextBox 9" id="9"/>
          <p:cNvSpPr txBox="true"/>
          <p:nvPr/>
        </p:nvSpPr>
        <p:spPr>
          <a:xfrm rot="0">
            <a:off x="412784" y="3329330"/>
            <a:ext cx="6476851" cy="3352114"/>
          </a:xfrm>
          <a:prstGeom prst="rect">
            <a:avLst/>
          </a:prstGeom>
        </p:spPr>
        <p:txBody>
          <a:bodyPr anchor="t" rtlCol="false" tIns="0" lIns="0" bIns="0" rIns="0">
            <a:spAutoFit/>
          </a:bodyPr>
          <a:lstStyle/>
          <a:p>
            <a:pPr algn="ctr">
              <a:lnSpc>
                <a:spcPts val="13586"/>
              </a:lnSpc>
            </a:pPr>
            <a:r>
              <a:rPr lang="en-US" b="true" sz="8880" spc="-17">
                <a:solidFill>
                  <a:srgbClr val="145FC4"/>
                </a:solidFill>
                <a:latin typeface="Proxima Nova Bold"/>
                <a:ea typeface="Proxima Nova Bold"/>
                <a:cs typeface="Proxima Nova Bold"/>
                <a:sym typeface="Proxima Nova Bold"/>
              </a:rPr>
              <a:t>The main EU</a:t>
            </a:r>
          </a:p>
          <a:p>
            <a:pPr algn="ctr">
              <a:lnSpc>
                <a:spcPts val="13586"/>
              </a:lnSpc>
              <a:spcBef>
                <a:spcPct val="0"/>
              </a:spcBef>
            </a:pPr>
            <a:r>
              <a:rPr lang="en-US" b="true" sz="8880" spc="-17">
                <a:solidFill>
                  <a:srgbClr val="145FC4"/>
                </a:solidFill>
                <a:latin typeface="Proxima Nova Bold"/>
                <a:ea typeface="Proxima Nova Bold"/>
                <a:cs typeface="Proxima Nova Bold"/>
                <a:sym typeface="Proxima Nova Bold"/>
              </a:rPr>
              <a:t>institutions</a:t>
            </a:r>
          </a:p>
        </p:txBody>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71620"/>
            <a:ext cx="8457024" cy="3352114"/>
          </a:xfrm>
          <a:prstGeom prst="rect">
            <a:avLst/>
          </a:prstGeom>
        </p:spPr>
        <p:txBody>
          <a:bodyPr anchor="t" rtlCol="false" tIns="0" lIns="0" bIns="0" rIns="0">
            <a:spAutoFit/>
          </a:bodyPr>
          <a:lstStyle/>
          <a:p>
            <a:pPr algn="ctr">
              <a:lnSpc>
                <a:spcPts val="13586"/>
              </a:lnSpc>
              <a:spcBef>
                <a:spcPct val="0"/>
              </a:spcBef>
            </a:pPr>
            <a:r>
              <a:rPr lang="en-US" b="true" sz="8880" spc="-17">
                <a:solidFill>
                  <a:srgbClr val="145FC4"/>
                </a:solidFill>
                <a:latin typeface="Proxima Nova Bold"/>
                <a:ea typeface="Proxima Nova Bold"/>
                <a:cs typeface="Proxima Nova Bold"/>
                <a:sym typeface="Proxima Nova Bold"/>
              </a:rPr>
              <a:t>Council of the European Union</a:t>
            </a:r>
          </a:p>
        </p:txBody>
      </p:sp>
      <p:sp>
        <p:nvSpPr>
          <p:cNvPr name="TextBox 3" id="3"/>
          <p:cNvSpPr txBox="true"/>
          <p:nvPr/>
        </p:nvSpPr>
        <p:spPr>
          <a:xfrm rot="0">
            <a:off x="1028700" y="3715239"/>
            <a:ext cx="8891846" cy="5543061"/>
          </a:xfrm>
          <a:prstGeom prst="rect">
            <a:avLst/>
          </a:prstGeom>
        </p:spPr>
        <p:txBody>
          <a:bodyPr anchor="t" rtlCol="false" tIns="0" lIns="0" bIns="0" rIns="0">
            <a:spAutoFit/>
          </a:bodyPr>
          <a:lstStyle/>
          <a:p>
            <a:pPr algn="l">
              <a:lnSpc>
                <a:spcPts val="4886"/>
              </a:lnSpc>
              <a:spcBef>
                <a:spcPct val="0"/>
              </a:spcBef>
            </a:pPr>
            <a:r>
              <a:rPr lang="en-US" sz="3193" spc="-6">
                <a:solidFill>
                  <a:srgbClr val="000000"/>
                </a:solidFill>
                <a:latin typeface="Frutiger"/>
                <a:ea typeface="Frutiger"/>
                <a:cs typeface="Frutiger"/>
                <a:sym typeface="Frutiger"/>
              </a:rPr>
              <a:t> The Council represents the interests of the member states. The Council of the European Union is made up of representatives of the governments of the member states. These representatives are usually ministers, such as foreign ministers, finance ministers, or environment ministers. The Council is the institution that represents the interests of the member states.</a:t>
            </a:r>
          </a:p>
        </p:txBody>
      </p:sp>
      <p:grpSp>
        <p:nvGrpSpPr>
          <p:cNvPr name="Group 4" id="4"/>
          <p:cNvGrpSpPr/>
          <p:nvPr/>
        </p:nvGrpSpPr>
        <p:grpSpPr>
          <a:xfrm rot="6094276">
            <a:off x="12619560" y="-1375659"/>
            <a:ext cx="13060829" cy="13038317"/>
            <a:chOff x="0" y="0"/>
            <a:chExt cx="17414438" cy="17384423"/>
          </a:xfrm>
        </p:grpSpPr>
        <p:grpSp>
          <p:nvGrpSpPr>
            <p:cNvPr name="Group 5" id="5"/>
            <p:cNvGrpSpPr/>
            <p:nvPr/>
          </p:nvGrpSpPr>
          <p:grpSpPr>
            <a:xfrm rot="9395671">
              <a:off x="2327369" y="2297353"/>
              <a:ext cx="13034454" cy="1303445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B8"/>
              </a:solidFill>
            </p:spPr>
          </p:sp>
          <p:sp>
            <p:nvSpPr>
              <p:cNvPr name="TextBox 7" id="7"/>
              <p:cNvSpPr txBox="true"/>
              <p:nvPr/>
            </p:nvSpPr>
            <p:spPr>
              <a:xfrm>
                <a:off x="76200" y="-28575"/>
                <a:ext cx="660400" cy="765175"/>
              </a:xfrm>
              <a:prstGeom prst="rect">
                <a:avLst/>
              </a:prstGeom>
            </p:spPr>
            <p:txBody>
              <a:bodyPr anchor="ctr" rtlCol="false" tIns="66550" lIns="66550" bIns="66550" rIns="66550"/>
              <a:lstStyle/>
              <a:p>
                <a:pPr algn="ctr">
                  <a:lnSpc>
                    <a:spcPts val="5010"/>
                  </a:lnSpc>
                </a:pPr>
              </a:p>
            </p:txBody>
          </p:sp>
        </p:grpSp>
        <p:sp>
          <p:nvSpPr>
            <p:cNvPr name="Freeform 8" id="8"/>
            <p:cNvSpPr/>
            <p:nvPr/>
          </p:nvSpPr>
          <p:spPr>
            <a:xfrm flipH="false" flipV="false" rot="7675337">
              <a:off x="8177314" y="2533848"/>
              <a:ext cx="8218226" cy="3671980"/>
            </a:xfrm>
            <a:custGeom>
              <a:avLst/>
              <a:gdLst/>
              <a:ahLst/>
              <a:cxnLst/>
              <a:rect r="r" b="b" t="t" l="l"/>
              <a:pathLst>
                <a:path h="3671980" w="8218226">
                  <a:moveTo>
                    <a:pt x="0" y="0"/>
                  </a:moveTo>
                  <a:lnTo>
                    <a:pt x="8218226" y="0"/>
                  </a:lnTo>
                  <a:lnTo>
                    <a:pt x="8218226" y="3671981"/>
                  </a:lnTo>
                  <a:lnTo>
                    <a:pt x="0" y="3671981"/>
                  </a:lnTo>
                  <a:lnTo>
                    <a:pt x="0" y="0"/>
                  </a:lnTo>
                  <a:close/>
                </a:path>
              </a:pathLst>
            </a:custGeom>
            <a:blipFill>
              <a:blip r:embed="rId2"/>
              <a:stretch>
                <a:fillRect l="0" t="0" r="0" b="-25892"/>
              </a:stretch>
            </a:blipFill>
          </p:spPr>
        </p:sp>
        <p:sp>
          <p:nvSpPr>
            <p:cNvPr name="Freeform 9" id="9"/>
            <p:cNvSpPr/>
            <p:nvPr/>
          </p:nvSpPr>
          <p:spPr>
            <a:xfrm flipH="false" flipV="false" rot="0">
              <a:off x="0" y="7277345"/>
              <a:ext cx="6290547" cy="3074470"/>
            </a:xfrm>
            <a:custGeom>
              <a:avLst/>
              <a:gdLst/>
              <a:ahLst/>
              <a:cxnLst/>
              <a:rect r="r" b="b" t="t" l="l"/>
              <a:pathLst>
                <a:path h="3074470" w="6290547">
                  <a:moveTo>
                    <a:pt x="0" y="0"/>
                  </a:moveTo>
                  <a:lnTo>
                    <a:pt x="6290547" y="0"/>
                  </a:lnTo>
                  <a:lnTo>
                    <a:pt x="6290547" y="3074470"/>
                  </a:lnTo>
                  <a:lnTo>
                    <a:pt x="0" y="3074470"/>
                  </a:lnTo>
                  <a:lnTo>
                    <a:pt x="0" y="0"/>
                  </a:lnTo>
                  <a:close/>
                </a:path>
              </a:pathLst>
            </a:custGeom>
            <a:blipFill>
              <a:blip r:embed="rId3"/>
              <a:stretch>
                <a:fillRect l="0" t="0" r="0" b="-41945"/>
              </a:stretch>
            </a:blipFill>
          </p:spPr>
        </p:sp>
        <p:sp>
          <p:nvSpPr>
            <p:cNvPr name="Freeform 10" id="10"/>
            <p:cNvSpPr/>
            <p:nvPr/>
          </p:nvSpPr>
          <p:spPr>
            <a:xfrm flipH="false" flipV="false" rot="-6131805">
              <a:off x="8018611" y="12544618"/>
              <a:ext cx="4061483" cy="3482722"/>
            </a:xfrm>
            <a:custGeom>
              <a:avLst/>
              <a:gdLst/>
              <a:ahLst/>
              <a:cxnLst/>
              <a:rect r="r" b="b" t="t" l="l"/>
              <a:pathLst>
                <a:path h="3482722" w="4061483">
                  <a:moveTo>
                    <a:pt x="0" y="0"/>
                  </a:moveTo>
                  <a:lnTo>
                    <a:pt x="4061483" y="0"/>
                  </a:lnTo>
                  <a:lnTo>
                    <a:pt x="4061483" y="3482722"/>
                  </a:lnTo>
                  <a:lnTo>
                    <a:pt x="0" y="3482722"/>
                  </a:lnTo>
                  <a:lnTo>
                    <a:pt x="0" y="0"/>
                  </a:lnTo>
                  <a:close/>
                </a:path>
              </a:pathLst>
            </a:custGeom>
            <a:blipFill>
              <a:blip r:embed="rId4"/>
              <a:stretch>
                <a:fillRect l="0" t="0" r="0" b="0"/>
              </a:stretch>
            </a:blipFill>
          </p:spPr>
        </p:sp>
      </p:grpSp>
    </p:spTree>
  </p:cSld>
  <p:clrMapOvr>
    <a:masterClrMapping/>
  </p:clrMapOvr>
  <p:transition spd="slow">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71620"/>
            <a:ext cx="8457024" cy="3352114"/>
          </a:xfrm>
          <a:prstGeom prst="rect">
            <a:avLst/>
          </a:prstGeom>
        </p:spPr>
        <p:txBody>
          <a:bodyPr anchor="t" rtlCol="false" tIns="0" lIns="0" bIns="0" rIns="0">
            <a:spAutoFit/>
          </a:bodyPr>
          <a:lstStyle/>
          <a:p>
            <a:pPr algn="ctr">
              <a:lnSpc>
                <a:spcPts val="13586"/>
              </a:lnSpc>
              <a:spcBef>
                <a:spcPct val="0"/>
              </a:spcBef>
            </a:pPr>
            <a:r>
              <a:rPr lang="en-US" b="true" sz="8880" spc="-17">
                <a:solidFill>
                  <a:srgbClr val="145FC4"/>
                </a:solidFill>
                <a:latin typeface="Proxima Nova Bold"/>
                <a:ea typeface="Proxima Nova Bold"/>
                <a:cs typeface="Proxima Nova Bold"/>
                <a:sym typeface="Proxima Nova Bold"/>
              </a:rPr>
              <a:t>The European Commission</a:t>
            </a:r>
          </a:p>
        </p:txBody>
      </p:sp>
      <p:sp>
        <p:nvSpPr>
          <p:cNvPr name="TextBox 3" id="3"/>
          <p:cNvSpPr txBox="true"/>
          <p:nvPr/>
        </p:nvSpPr>
        <p:spPr>
          <a:xfrm rot="0">
            <a:off x="1028700" y="3715239"/>
            <a:ext cx="8891846" cy="4304811"/>
          </a:xfrm>
          <a:prstGeom prst="rect">
            <a:avLst/>
          </a:prstGeom>
        </p:spPr>
        <p:txBody>
          <a:bodyPr anchor="t" rtlCol="false" tIns="0" lIns="0" bIns="0" rIns="0">
            <a:spAutoFit/>
          </a:bodyPr>
          <a:lstStyle/>
          <a:p>
            <a:pPr algn="l">
              <a:lnSpc>
                <a:spcPts val="4886"/>
              </a:lnSpc>
              <a:spcBef>
                <a:spcPct val="0"/>
              </a:spcBef>
            </a:pPr>
            <a:r>
              <a:rPr lang="en-US" sz="3193" spc="-6">
                <a:solidFill>
                  <a:srgbClr val="000000"/>
                </a:solidFill>
                <a:latin typeface="Frutiger"/>
                <a:ea typeface="Frutiger"/>
                <a:cs typeface="Frutiger"/>
                <a:sym typeface="Frutiger"/>
              </a:rPr>
              <a:t>The Commission proposes legislation (law). The European Commission is made up of 27 members, one from each EU country. They are called Commissioners. The Commissioners are responsible for different areas of EU policy, such as trade, agriculture, and environment. They are appointed by the European Council.</a:t>
            </a:r>
          </a:p>
        </p:txBody>
      </p:sp>
      <p:grpSp>
        <p:nvGrpSpPr>
          <p:cNvPr name="Group 4" id="4"/>
          <p:cNvGrpSpPr/>
          <p:nvPr/>
        </p:nvGrpSpPr>
        <p:grpSpPr>
          <a:xfrm rot="0">
            <a:off x="12619560" y="-1375659"/>
            <a:ext cx="13060829" cy="13038317"/>
            <a:chOff x="0" y="0"/>
            <a:chExt cx="17414438" cy="17384423"/>
          </a:xfrm>
        </p:grpSpPr>
        <p:grpSp>
          <p:nvGrpSpPr>
            <p:cNvPr name="Group 5" id="5"/>
            <p:cNvGrpSpPr/>
            <p:nvPr/>
          </p:nvGrpSpPr>
          <p:grpSpPr>
            <a:xfrm rot="9395671">
              <a:off x="2327369" y="2297353"/>
              <a:ext cx="13034454" cy="1303445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B8"/>
              </a:solidFill>
            </p:spPr>
          </p:sp>
          <p:sp>
            <p:nvSpPr>
              <p:cNvPr name="TextBox 7" id="7"/>
              <p:cNvSpPr txBox="true"/>
              <p:nvPr/>
            </p:nvSpPr>
            <p:spPr>
              <a:xfrm>
                <a:off x="76200" y="-28575"/>
                <a:ext cx="660400" cy="765175"/>
              </a:xfrm>
              <a:prstGeom prst="rect">
                <a:avLst/>
              </a:prstGeom>
            </p:spPr>
            <p:txBody>
              <a:bodyPr anchor="ctr" rtlCol="false" tIns="66550" lIns="66550" bIns="66550" rIns="66550"/>
              <a:lstStyle/>
              <a:p>
                <a:pPr algn="ctr">
                  <a:lnSpc>
                    <a:spcPts val="5010"/>
                  </a:lnSpc>
                </a:pPr>
              </a:p>
            </p:txBody>
          </p:sp>
        </p:grpSp>
        <p:sp>
          <p:nvSpPr>
            <p:cNvPr name="Freeform 8" id="8"/>
            <p:cNvSpPr/>
            <p:nvPr/>
          </p:nvSpPr>
          <p:spPr>
            <a:xfrm flipH="false" flipV="false" rot="7675337">
              <a:off x="8177314" y="2533848"/>
              <a:ext cx="8218226" cy="3671980"/>
            </a:xfrm>
            <a:custGeom>
              <a:avLst/>
              <a:gdLst/>
              <a:ahLst/>
              <a:cxnLst/>
              <a:rect r="r" b="b" t="t" l="l"/>
              <a:pathLst>
                <a:path h="3671980" w="8218226">
                  <a:moveTo>
                    <a:pt x="0" y="0"/>
                  </a:moveTo>
                  <a:lnTo>
                    <a:pt x="8218226" y="0"/>
                  </a:lnTo>
                  <a:lnTo>
                    <a:pt x="8218226" y="3671981"/>
                  </a:lnTo>
                  <a:lnTo>
                    <a:pt x="0" y="3671981"/>
                  </a:lnTo>
                  <a:lnTo>
                    <a:pt x="0" y="0"/>
                  </a:lnTo>
                  <a:close/>
                </a:path>
              </a:pathLst>
            </a:custGeom>
            <a:blipFill>
              <a:blip r:embed="rId2"/>
              <a:stretch>
                <a:fillRect l="0" t="0" r="0" b="-25892"/>
              </a:stretch>
            </a:blipFill>
          </p:spPr>
        </p:sp>
        <p:sp>
          <p:nvSpPr>
            <p:cNvPr name="Freeform 9" id="9"/>
            <p:cNvSpPr/>
            <p:nvPr/>
          </p:nvSpPr>
          <p:spPr>
            <a:xfrm flipH="false" flipV="false" rot="0">
              <a:off x="0" y="7277345"/>
              <a:ext cx="6290547" cy="3074470"/>
            </a:xfrm>
            <a:custGeom>
              <a:avLst/>
              <a:gdLst/>
              <a:ahLst/>
              <a:cxnLst/>
              <a:rect r="r" b="b" t="t" l="l"/>
              <a:pathLst>
                <a:path h="3074470" w="6290547">
                  <a:moveTo>
                    <a:pt x="0" y="0"/>
                  </a:moveTo>
                  <a:lnTo>
                    <a:pt x="6290547" y="0"/>
                  </a:lnTo>
                  <a:lnTo>
                    <a:pt x="6290547" y="3074470"/>
                  </a:lnTo>
                  <a:lnTo>
                    <a:pt x="0" y="3074470"/>
                  </a:lnTo>
                  <a:lnTo>
                    <a:pt x="0" y="0"/>
                  </a:lnTo>
                  <a:close/>
                </a:path>
              </a:pathLst>
            </a:custGeom>
            <a:blipFill>
              <a:blip r:embed="rId3"/>
              <a:stretch>
                <a:fillRect l="0" t="0" r="0" b="-41945"/>
              </a:stretch>
            </a:blipFill>
          </p:spPr>
        </p:sp>
        <p:sp>
          <p:nvSpPr>
            <p:cNvPr name="Freeform 10" id="10"/>
            <p:cNvSpPr/>
            <p:nvPr/>
          </p:nvSpPr>
          <p:spPr>
            <a:xfrm flipH="false" flipV="false" rot="-6131805">
              <a:off x="8018611" y="12544618"/>
              <a:ext cx="4061483" cy="3482722"/>
            </a:xfrm>
            <a:custGeom>
              <a:avLst/>
              <a:gdLst/>
              <a:ahLst/>
              <a:cxnLst/>
              <a:rect r="r" b="b" t="t" l="l"/>
              <a:pathLst>
                <a:path h="3482722" w="4061483">
                  <a:moveTo>
                    <a:pt x="0" y="0"/>
                  </a:moveTo>
                  <a:lnTo>
                    <a:pt x="4061483" y="0"/>
                  </a:lnTo>
                  <a:lnTo>
                    <a:pt x="4061483" y="3482722"/>
                  </a:lnTo>
                  <a:lnTo>
                    <a:pt x="0" y="3482722"/>
                  </a:lnTo>
                  <a:lnTo>
                    <a:pt x="0" y="0"/>
                  </a:lnTo>
                  <a:close/>
                </a:path>
              </a:pathLst>
            </a:custGeom>
            <a:blipFill>
              <a:blip r:embed="rId4"/>
              <a:stretch>
                <a:fillRect l="0" t="0" r="0" b="0"/>
              </a:stretch>
            </a:blipFill>
          </p:spPr>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71620"/>
            <a:ext cx="8457024" cy="3352114"/>
          </a:xfrm>
          <a:prstGeom prst="rect">
            <a:avLst/>
          </a:prstGeom>
        </p:spPr>
        <p:txBody>
          <a:bodyPr anchor="t" rtlCol="false" tIns="0" lIns="0" bIns="0" rIns="0">
            <a:spAutoFit/>
          </a:bodyPr>
          <a:lstStyle/>
          <a:p>
            <a:pPr algn="ctr">
              <a:lnSpc>
                <a:spcPts val="13586"/>
              </a:lnSpc>
              <a:spcBef>
                <a:spcPct val="0"/>
              </a:spcBef>
            </a:pPr>
            <a:r>
              <a:rPr lang="en-US" b="true" sz="8880" spc="-17">
                <a:solidFill>
                  <a:srgbClr val="145FC4"/>
                </a:solidFill>
                <a:latin typeface="Proxima Nova Bold"/>
                <a:ea typeface="Proxima Nova Bold"/>
                <a:cs typeface="Proxima Nova Bold"/>
                <a:sym typeface="Proxima Nova Bold"/>
              </a:rPr>
              <a:t>The European parliament </a:t>
            </a:r>
          </a:p>
        </p:txBody>
      </p:sp>
      <p:sp>
        <p:nvSpPr>
          <p:cNvPr name="TextBox 3" id="3"/>
          <p:cNvSpPr txBox="true"/>
          <p:nvPr/>
        </p:nvSpPr>
        <p:spPr>
          <a:xfrm rot="0">
            <a:off x="1028700" y="3715239"/>
            <a:ext cx="8891846" cy="5543061"/>
          </a:xfrm>
          <a:prstGeom prst="rect">
            <a:avLst/>
          </a:prstGeom>
        </p:spPr>
        <p:txBody>
          <a:bodyPr anchor="t" rtlCol="false" tIns="0" lIns="0" bIns="0" rIns="0">
            <a:spAutoFit/>
          </a:bodyPr>
          <a:lstStyle/>
          <a:p>
            <a:pPr algn="l">
              <a:lnSpc>
                <a:spcPts val="4886"/>
              </a:lnSpc>
              <a:spcBef>
                <a:spcPct val="0"/>
              </a:spcBef>
            </a:pPr>
            <a:r>
              <a:rPr lang="en-US" sz="3193" spc="-6">
                <a:solidFill>
                  <a:srgbClr val="000000"/>
                </a:solidFill>
                <a:latin typeface="Frutiger"/>
                <a:ea typeface="Frutiger"/>
                <a:cs typeface="Frutiger"/>
                <a:sym typeface="Frutiger"/>
              </a:rPr>
              <a:t>The Parliament is the directly elected body representing the citizens of the EU. The European Parliament is made up of 705 members. These members are called Members of the European Parliament (MEPs). MEPs are organized into political groups, which represent different political views. The largest political group in the European Parliament is the European People's Party.</a:t>
            </a:r>
          </a:p>
        </p:txBody>
      </p:sp>
      <p:grpSp>
        <p:nvGrpSpPr>
          <p:cNvPr name="Group 4" id="4"/>
          <p:cNvGrpSpPr/>
          <p:nvPr/>
        </p:nvGrpSpPr>
        <p:grpSpPr>
          <a:xfrm rot="-7816360">
            <a:off x="12619560" y="-1375659"/>
            <a:ext cx="13060829" cy="13038317"/>
            <a:chOff x="0" y="0"/>
            <a:chExt cx="17414438" cy="17384423"/>
          </a:xfrm>
        </p:grpSpPr>
        <p:grpSp>
          <p:nvGrpSpPr>
            <p:cNvPr name="Group 5" id="5"/>
            <p:cNvGrpSpPr/>
            <p:nvPr/>
          </p:nvGrpSpPr>
          <p:grpSpPr>
            <a:xfrm rot="9395671">
              <a:off x="2327369" y="2297353"/>
              <a:ext cx="13034454" cy="1303445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B8"/>
              </a:solidFill>
            </p:spPr>
          </p:sp>
          <p:sp>
            <p:nvSpPr>
              <p:cNvPr name="TextBox 7" id="7"/>
              <p:cNvSpPr txBox="true"/>
              <p:nvPr/>
            </p:nvSpPr>
            <p:spPr>
              <a:xfrm>
                <a:off x="76200" y="-28575"/>
                <a:ext cx="660400" cy="765175"/>
              </a:xfrm>
              <a:prstGeom prst="rect">
                <a:avLst/>
              </a:prstGeom>
            </p:spPr>
            <p:txBody>
              <a:bodyPr anchor="ctr" rtlCol="false" tIns="66550" lIns="66550" bIns="66550" rIns="66550"/>
              <a:lstStyle/>
              <a:p>
                <a:pPr algn="ctr">
                  <a:lnSpc>
                    <a:spcPts val="5010"/>
                  </a:lnSpc>
                </a:pPr>
              </a:p>
            </p:txBody>
          </p:sp>
        </p:grpSp>
        <p:sp>
          <p:nvSpPr>
            <p:cNvPr name="Freeform 8" id="8"/>
            <p:cNvSpPr/>
            <p:nvPr/>
          </p:nvSpPr>
          <p:spPr>
            <a:xfrm flipH="false" flipV="false" rot="7675337">
              <a:off x="8177314" y="2533848"/>
              <a:ext cx="8218226" cy="3671980"/>
            </a:xfrm>
            <a:custGeom>
              <a:avLst/>
              <a:gdLst/>
              <a:ahLst/>
              <a:cxnLst/>
              <a:rect r="r" b="b" t="t" l="l"/>
              <a:pathLst>
                <a:path h="3671980" w="8218226">
                  <a:moveTo>
                    <a:pt x="0" y="0"/>
                  </a:moveTo>
                  <a:lnTo>
                    <a:pt x="8218226" y="0"/>
                  </a:lnTo>
                  <a:lnTo>
                    <a:pt x="8218226" y="3671981"/>
                  </a:lnTo>
                  <a:lnTo>
                    <a:pt x="0" y="3671981"/>
                  </a:lnTo>
                  <a:lnTo>
                    <a:pt x="0" y="0"/>
                  </a:lnTo>
                  <a:close/>
                </a:path>
              </a:pathLst>
            </a:custGeom>
            <a:blipFill>
              <a:blip r:embed="rId2"/>
              <a:stretch>
                <a:fillRect l="0" t="0" r="0" b="-25892"/>
              </a:stretch>
            </a:blipFill>
          </p:spPr>
        </p:sp>
        <p:sp>
          <p:nvSpPr>
            <p:cNvPr name="Freeform 9" id="9"/>
            <p:cNvSpPr/>
            <p:nvPr/>
          </p:nvSpPr>
          <p:spPr>
            <a:xfrm flipH="false" flipV="false" rot="0">
              <a:off x="0" y="7277345"/>
              <a:ext cx="6290547" cy="3074470"/>
            </a:xfrm>
            <a:custGeom>
              <a:avLst/>
              <a:gdLst/>
              <a:ahLst/>
              <a:cxnLst/>
              <a:rect r="r" b="b" t="t" l="l"/>
              <a:pathLst>
                <a:path h="3074470" w="6290547">
                  <a:moveTo>
                    <a:pt x="0" y="0"/>
                  </a:moveTo>
                  <a:lnTo>
                    <a:pt x="6290547" y="0"/>
                  </a:lnTo>
                  <a:lnTo>
                    <a:pt x="6290547" y="3074470"/>
                  </a:lnTo>
                  <a:lnTo>
                    <a:pt x="0" y="3074470"/>
                  </a:lnTo>
                  <a:lnTo>
                    <a:pt x="0" y="0"/>
                  </a:lnTo>
                  <a:close/>
                </a:path>
              </a:pathLst>
            </a:custGeom>
            <a:blipFill>
              <a:blip r:embed="rId3"/>
              <a:stretch>
                <a:fillRect l="0" t="0" r="0" b="-41945"/>
              </a:stretch>
            </a:blipFill>
          </p:spPr>
        </p:sp>
        <p:sp>
          <p:nvSpPr>
            <p:cNvPr name="Freeform 10" id="10"/>
            <p:cNvSpPr/>
            <p:nvPr/>
          </p:nvSpPr>
          <p:spPr>
            <a:xfrm flipH="false" flipV="false" rot="-6131805">
              <a:off x="8018611" y="12544618"/>
              <a:ext cx="4061483" cy="3482722"/>
            </a:xfrm>
            <a:custGeom>
              <a:avLst/>
              <a:gdLst/>
              <a:ahLst/>
              <a:cxnLst/>
              <a:rect r="r" b="b" t="t" l="l"/>
              <a:pathLst>
                <a:path h="3482722" w="4061483">
                  <a:moveTo>
                    <a:pt x="0" y="0"/>
                  </a:moveTo>
                  <a:lnTo>
                    <a:pt x="4061483" y="0"/>
                  </a:lnTo>
                  <a:lnTo>
                    <a:pt x="4061483" y="3482722"/>
                  </a:lnTo>
                  <a:lnTo>
                    <a:pt x="0" y="3482722"/>
                  </a:lnTo>
                  <a:lnTo>
                    <a:pt x="0" y="0"/>
                  </a:lnTo>
                  <a:close/>
                </a:path>
              </a:pathLst>
            </a:custGeom>
            <a:blipFill>
              <a:blip r:embed="rId4"/>
              <a:stretch>
                <a:fillRect l="0" t="0" r="0" b="0"/>
              </a:stretch>
            </a:blipFill>
          </p:spPr>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00000">
            <a:off x="947290" y="6860683"/>
            <a:ext cx="6843109" cy="0"/>
          </a:xfrm>
          <a:prstGeom prst="line">
            <a:avLst/>
          </a:prstGeom>
          <a:ln cap="rnd" w="9525">
            <a:solidFill>
              <a:srgbClr val="000000"/>
            </a:solidFill>
            <a:prstDash val="solid"/>
            <a:headEnd type="none" len="sm" w="sm"/>
            <a:tailEnd type="none" len="sm" w="sm"/>
          </a:ln>
        </p:spPr>
      </p:sp>
      <p:sp>
        <p:nvSpPr>
          <p:cNvPr name="AutoShape 3" id="3"/>
          <p:cNvSpPr/>
          <p:nvPr/>
        </p:nvSpPr>
        <p:spPr>
          <a:xfrm rot="0">
            <a:off x="0" y="3443891"/>
            <a:ext cx="18246628" cy="0"/>
          </a:xfrm>
          <a:prstGeom prst="line">
            <a:avLst/>
          </a:prstGeom>
          <a:ln cap="rnd" w="9525">
            <a:solidFill>
              <a:srgbClr val="000000"/>
            </a:solidFill>
            <a:prstDash val="solid"/>
            <a:headEnd type="none" len="sm" w="sm"/>
            <a:tailEnd type="none" len="sm" w="sm"/>
          </a:ln>
        </p:spPr>
      </p:sp>
      <p:sp>
        <p:nvSpPr>
          <p:cNvPr name="AutoShape 4" id="4"/>
          <p:cNvSpPr/>
          <p:nvPr/>
        </p:nvSpPr>
        <p:spPr>
          <a:xfrm rot="5400000">
            <a:off x="5243715" y="7053476"/>
            <a:ext cx="7228694" cy="0"/>
          </a:xfrm>
          <a:prstGeom prst="line">
            <a:avLst/>
          </a:prstGeom>
          <a:ln cap="rnd" w="9525">
            <a:solidFill>
              <a:srgbClr val="000000"/>
            </a:solidFill>
            <a:prstDash val="solid"/>
            <a:headEnd type="none" len="sm" w="sm"/>
            <a:tailEnd type="none" len="sm" w="sm"/>
          </a:ln>
        </p:spPr>
      </p:sp>
      <p:sp>
        <p:nvSpPr>
          <p:cNvPr name="AutoShape 5" id="5"/>
          <p:cNvSpPr/>
          <p:nvPr/>
        </p:nvSpPr>
        <p:spPr>
          <a:xfrm rot="5400000">
            <a:off x="10172548" y="6860683"/>
            <a:ext cx="6843109" cy="0"/>
          </a:xfrm>
          <a:prstGeom prst="line">
            <a:avLst/>
          </a:prstGeom>
          <a:ln cap="rnd" w="9525">
            <a:solidFill>
              <a:srgbClr val="000000"/>
            </a:solidFill>
            <a:prstDash val="solid"/>
            <a:headEnd type="none" len="sm" w="sm"/>
            <a:tailEnd type="none" len="sm" w="sm"/>
          </a:ln>
        </p:spPr>
      </p:sp>
      <p:grpSp>
        <p:nvGrpSpPr>
          <p:cNvPr name="Group 6" id="6"/>
          <p:cNvGrpSpPr/>
          <p:nvPr/>
        </p:nvGrpSpPr>
        <p:grpSpPr>
          <a:xfrm rot="0">
            <a:off x="526516" y="4809269"/>
            <a:ext cx="3373149" cy="4053469"/>
            <a:chOff x="0" y="0"/>
            <a:chExt cx="4497532" cy="5404626"/>
          </a:xfrm>
        </p:grpSpPr>
        <p:sp>
          <p:nvSpPr>
            <p:cNvPr name="Freeform 7" id="7"/>
            <p:cNvSpPr/>
            <p:nvPr/>
          </p:nvSpPr>
          <p:spPr>
            <a:xfrm flipH="false" flipV="false" rot="0">
              <a:off x="1626777" y="0"/>
              <a:ext cx="1243978" cy="1810021"/>
            </a:xfrm>
            <a:custGeom>
              <a:avLst/>
              <a:gdLst/>
              <a:ahLst/>
              <a:cxnLst/>
              <a:rect r="r" b="b" t="t" l="l"/>
              <a:pathLst>
                <a:path h="1810021" w="1243978">
                  <a:moveTo>
                    <a:pt x="0" y="0"/>
                  </a:moveTo>
                  <a:lnTo>
                    <a:pt x="1243978" y="0"/>
                  </a:lnTo>
                  <a:lnTo>
                    <a:pt x="1243978" y="1810021"/>
                  </a:lnTo>
                  <a:lnTo>
                    <a:pt x="0" y="1810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0" y="2813116"/>
              <a:ext cx="4497532" cy="2591510"/>
            </a:xfrm>
            <a:prstGeom prst="rect">
              <a:avLst/>
            </a:prstGeom>
          </p:spPr>
          <p:txBody>
            <a:bodyPr anchor="t" rtlCol="false" tIns="0" lIns="0" bIns="0" rIns="0">
              <a:spAutoFit/>
            </a:bodyPr>
            <a:lstStyle/>
            <a:p>
              <a:pPr algn="ctr" marL="0" indent="0" lvl="0">
                <a:lnSpc>
                  <a:spcPts val="3114"/>
                </a:lnSpc>
              </a:pPr>
              <a:r>
                <a:rPr lang="en-US" b="true" sz="2395" spc="-4">
                  <a:solidFill>
                    <a:srgbClr val="000000"/>
                  </a:solidFill>
                  <a:latin typeface="Frutiger Bold"/>
                  <a:ea typeface="Frutiger Bold"/>
                  <a:cs typeface="Frutiger Bold"/>
                  <a:sym typeface="Frutiger Bold"/>
                </a:rPr>
                <a:t>Legislating -</a:t>
              </a:r>
              <a:r>
                <a:rPr lang="en-US" sz="2395" spc="-4">
                  <a:solidFill>
                    <a:srgbClr val="000000"/>
                  </a:solidFill>
                  <a:latin typeface="Frutiger"/>
                  <a:ea typeface="Frutiger"/>
                  <a:cs typeface="Frutiger"/>
                  <a:sym typeface="Frutiger"/>
                </a:rPr>
                <a:t> The Parliament shares the power to make laws with the Council of the European Union</a:t>
              </a:r>
            </a:p>
          </p:txBody>
        </p:sp>
      </p:grpSp>
      <p:grpSp>
        <p:nvGrpSpPr>
          <p:cNvPr name="Group 9" id="9"/>
          <p:cNvGrpSpPr/>
          <p:nvPr/>
        </p:nvGrpSpPr>
        <p:grpSpPr>
          <a:xfrm rot="0">
            <a:off x="9539508" y="4714461"/>
            <a:ext cx="3373149" cy="3757752"/>
            <a:chOff x="0" y="0"/>
            <a:chExt cx="4497532" cy="5010336"/>
          </a:xfrm>
        </p:grpSpPr>
        <p:sp>
          <p:nvSpPr>
            <p:cNvPr name="Freeform 10" id="10"/>
            <p:cNvSpPr/>
            <p:nvPr/>
          </p:nvSpPr>
          <p:spPr>
            <a:xfrm flipH="false" flipV="false" rot="0">
              <a:off x="1343756" y="0"/>
              <a:ext cx="1810021" cy="1717874"/>
            </a:xfrm>
            <a:custGeom>
              <a:avLst/>
              <a:gdLst/>
              <a:ahLst/>
              <a:cxnLst/>
              <a:rect r="r" b="b" t="t" l="l"/>
              <a:pathLst>
                <a:path h="1717874" w="1810021">
                  <a:moveTo>
                    <a:pt x="0" y="0"/>
                  </a:moveTo>
                  <a:lnTo>
                    <a:pt x="1810020" y="0"/>
                  </a:lnTo>
                  <a:lnTo>
                    <a:pt x="1810020" y="1717874"/>
                  </a:lnTo>
                  <a:lnTo>
                    <a:pt x="0" y="17178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0" y="2939527"/>
              <a:ext cx="4497532" cy="2070810"/>
            </a:xfrm>
            <a:prstGeom prst="rect">
              <a:avLst/>
            </a:prstGeom>
          </p:spPr>
          <p:txBody>
            <a:bodyPr anchor="t" rtlCol="false" tIns="0" lIns="0" bIns="0" rIns="0">
              <a:spAutoFit/>
            </a:bodyPr>
            <a:lstStyle/>
            <a:p>
              <a:pPr algn="ctr" marL="0" indent="0" lvl="0">
                <a:lnSpc>
                  <a:spcPts val="3114"/>
                </a:lnSpc>
              </a:pPr>
              <a:r>
                <a:rPr lang="en-US" b="true" sz="2395" spc="-4">
                  <a:solidFill>
                    <a:srgbClr val="000000"/>
                  </a:solidFill>
                  <a:latin typeface="Frutiger Bold"/>
                  <a:ea typeface="Frutiger Bold"/>
                  <a:cs typeface="Frutiger Bold"/>
                  <a:sym typeface="Frutiger Bold"/>
                </a:rPr>
                <a:t>Supervising - </a:t>
              </a:r>
              <a:r>
                <a:rPr lang="en-US" sz="2395" spc="-4">
                  <a:solidFill>
                    <a:srgbClr val="000000"/>
                  </a:solidFill>
                  <a:latin typeface="Frutiger"/>
                  <a:ea typeface="Frutiger"/>
                  <a:cs typeface="Frutiger"/>
                  <a:sym typeface="Frutiger"/>
                </a:rPr>
                <a:t>The Parliament supervises the work of the European Commission</a:t>
              </a:r>
            </a:p>
          </p:txBody>
        </p:sp>
      </p:grpSp>
      <p:grpSp>
        <p:nvGrpSpPr>
          <p:cNvPr name="Group 12" id="12"/>
          <p:cNvGrpSpPr/>
          <p:nvPr/>
        </p:nvGrpSpPr>
        <p:grpSpPr>
          <a:xfrm rot="0">
            <a:off x="14216310" y="4809269"/>
            <a:ext cx="3373149" cy="3662944"/>
            <a:chOff x="0" y="0"/>
            <a:chExt cx="4497532" cy="4883926"/>
          </a:xfrm>
        </p:grpSpPr>
        <p:sp>
          <p:nvSpPr>
            <p:cNvPr name="Freeform 13" id="13"/>
            <p:cNvSpPr/>
            <p:nvPr/>
          </p:nvSpPr>
          <p:spPr>
            <a:xfrm flipH="false" flipV="false" rot="0">
              <a:off x="1422738" y="0"/>
              <a:ext cx="1652055" cy="1810021"/>
            </a:xfrm>
            <a:custGeom>
              <a:avLst/>
              <a:gdLst/>
              <a:ahLst/>
              <a:cxnLst/>
              <a:rect r="r" b="b" t="t" l="l"/>
              <a:pathLst>
                <a:path h="1810021" w="1652055">
                  <a:moveTo>
                    <a:pt x="0" y="0"/>
                  </a:moveTo>
                  <a:lnTo>
                    <a:pt x="1652056" y="0"/>
                  </a:lnTo>
                  <a:lnTo>
                    <a:pt x="1652056" y="1810021"/>
                  </a:lnTo>
                  <a:lnTo>
                    <a:pt x="0" y="18100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0" y="2813116"/>
              <a:ext cx="4497532" cy="2070810"/>
            </a:xfrm>
            <a:prstGeom prst="rect">
              <a:avLst/>
            </a:prstGeom>
          </p:spPr>
          <p:txBody>
            <a:bodyPr anchor="t" rtlCol="false" tIns="0" lIns="0" bIns="0" rIns="0">
              <a:spAutoFit/>
            </a:bodyPr>
            <a:lstStyle/>
            <a:p>
              <a:pPr algn="ctr" marL="0" indent="0" lvl="0">
                <a:lnSpc>
                  <a:spcPts val="3114"/>
                </a:lnSpc>
              </a:pPr>
              <a:r>
                <a:rPr lang="en-US" b="true" sz="2395" spc="-4">
                  <a:solidFill>
                    <a:srgbClr val="000000"/>
                  </a:solidFill>
                  <a:latin typeface="Frutiger Bold"/>
                  <a:ea typeface="Frutiger Bold"/>
                  <a:cs typeface="Frutiger Bold"/>
                  <a:sym typeface="Frutiger Bold"/>
                </a:rPr>
                <a:t>Electing - </a:t>
              </a:r>
              <a:r>
                <a:rPr lang="en-US" sz="2395" spc="-4">
                  <a:solidFill>
                    <a:srgbClr val="000000"/>
                  </a:solidFill>
                  <a:latin typeface="Frutiger"/>
                  <a:ea typeface="Frutiger"/>
                  <a:cs typeface="Frutiger"/>
                  <a:sym typeface="Frutiger"/>
                </a:rPr>
                <a:t>The Parliament elects the President of the European Commission</a:t>
              </a:r>
            </a:p>
          </p:txBody>
        </p:sp>
      </p:grpSp>
      <p:sp>
        <p:nvSpPr>
          <p:cNvPr name="TextBox 15" id="15"/>
          <p:cNvSpPr txBox="true"/>
          <p:nvPr/>
        </p:nvSpPr>
        <p:spPr>
          <a:xfrm rot="0">
            <a:off x="1028700" y="1028700"/>
            <a:ext cx="12827148" cy="942975"/>
          </a:xfrm>
          <a:prstGeom prst="rect">
            <a:avLst/>
          </a:prstGeom>
        </p:spPr>
        <p:txBody>
          <a:bodyPr anchor="t" rtlCol="false" tIns="0" lIns="0" bIns="0" rIns="0">
            <a:spAutoFit/>
          </a:bodyPr>
          <a:lstStyle/>
          <a:p>
            <a:pPr algn="ctr" marL="0" indent="0" lvl="0">
              <a:lnSpc>
                <a:spcPts val="7467"/>
              </a:lnSpc>
            </a:pPr>
            <a:r>
              <a:rPr lang="en-US" b="true" sz="6222" spc="-12">
                <a:solidFill>
                  <a:srgbClr val="145FC4"/>
                </a:solidFill>
                <a:latin typeface="Proxima Nova Bold"/>
                <a:ea typeface="Proxima Nova Bold"/>
                <a:cs typeface="Proxima Nova Bold"/>
                <a:sym typeface="Proxima Nova Bold"/>
              </a:rPr>
              <a:t>So what can the EU parliament do?</a:t>
            </a:r>
          </a:p>
        </p:txBody>
      </p:sp>
      <p:grpSp>
        <p:nvGrpSpPr>
          <p:cNvPr name="Group 16" id="16"/>
          <p:cNvGrpSpPr/>
          <p:nvPr/>
        </p:nvGrpSpPr>
        <p:grpSpPr>
          <a:xfrm rot="0">
            <a:off x="4926879" y="4714461"/>
            <a:ext cx="3373149" cy="4148277"/>
            <a:chOff x="0" y="0"/>
            <a:chExt cx="4497532" cy="5531036"/>
          </a:xfrm>
        </p:grpSpPr>
        <p:sp>
          <p:nvSpPr>
            <p:cNvPr name="TextBox 17" id="17"/>
            <p:cNvSpPr txBox="true"/>
            <p:nvPr/>
          </p:nvSpPr>
          <p:spPr>
            <a:xfrm rot="0">
              <a:off x="0" y="2939527"/>
              <a:ext cx="4497532" cy="2591510"/>
            </a:xfrm>
            <a:prstGeom prst="rect">
              <a:avLst/>
            </a:prstGeom>
          </p:spPr>
          <p:txBody>
            <a:bodyPr anchor="t" rtlCol="false" tIns="0" lIns="0" bIns="0" rIns="0">
              <a:spAutoFit/>
            </a:bodyPr>
            <a:lstStyle/>
            <a:p>
              <a:pPr algn="ctr" marL="0" indent="0" lvl="0">
                <a:lnSpc>
                  <a:spcPts val="3114"/>
                </a:lnSpc>
              </a:pPr>
              <a:r>
                <a:rPr lang="en-US" b="true" sz="2395" spc="-4">
                  <a:solidFill>
                    <a:srgbClr val="000000"/>
                  </a:solidFill>
                  <a:latin typeface="Frutiger Bold"/>
                  <a:ea typeface="Frutiger Bold"/>
                  <a:cs typeface="Frutiger Bold"/>
                  <a:sym typeface="Frutiger Bold"/>
                </a:rPr>
                <a:t>Budgeting - </a:t>
              </a:r>
              <a:r>
                <a:rPr lang="en-US" sz="2395" spc="-4">
                  <a:solidFill>
                    <a:srgbClr val="000000"/>
                  </a:solidFill>
                  <a:latin typeface="Frutiger"/>
                  <a:ea typeface="Frutiger"/>
                  <a:cs typeface="Frutiger"/>
                  <a:sym typeface="Frutiger"/>
                </a:rPr>
                <a:t>The Parliament has equal power with the Council to decide on the EU budget</a:t>
              </a:r>
            </a:p>
          </p:txBody>
        </p:sp>
        <p:sp>
          <p:nvSpPr>
            <p:cNvPr name="Freeform 18" id="18"/>
            <p:cNvSpPr/>
            <p:nvPr/>
          </p:nvSpPr>
          <p:spPr>
            <a:xfrm flipH="false" flipV="false" rot="0">
              <a:off x="1061438" y="0"/>
              <a:ext cx="2374655" cy="1510874"/>
            </a:xfrm>
            <a:custGeom>
              <a:avLst/>
              <a:gdLst/>
              <a:ahLst/>
              <a:cxnLst/>
              <a:rect r="r" b="b" t="t" l="l"/>
              <a:pathLst>
                <a:path h="1510874" w="2374655">
                  <a:moveTo>
                    <a:pt x="0" y="0"/>
                  </a:moveTo>
                  <a:lnTo>
                    <a:pt x="2374656" y="0"/>
                  </a:lnTo>
                  <a:lnTo>
                    <a:pt x="2374656" y="1510874"/>
                  </a:lnTo>
                  <a:lnTo>
                    <a:pt x="0" y="15108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19" id="19"/>
          <p:cNvSpPr/>
          <p:nvPr/>
        </p:nvSpPr>
        <p:spPr>
          <a:xfrm flipH="false" flipV="false" rot="0">
            <a:off x="14216310" y="687528"/>
            <a:ext cx="3637611" cy="1625319"/>
          </a:xfrm>
          <a:custGeom>
            <a:avLst/>
            <a:gdLst/>
            <a:ahLst/>
            <a:cxnLst/>
            <a:rect r="r" b="b" t="t" l="l"/>
            <a:pathLst>
              <a:path h="1625319" w="3637611">
                <a:moveTo>
                  <a:pt x="0" y="0"/>
                </a:moveTo>
                <a:lnTo>
                  <a:pt x="3637612" y="0"/>
                </a:lnTo>
                <a:lnTo>
                  <a:pt x="3637612" y="1625319"/>
                </a:lnTo>
                <a:lnTo>
                  <a:pt x="0" y="1625319"/>
                </a:lnTo>
                <a:lnTo>
                  <a:pt x="0" y="0"/>
                </a:lnTo>
                <a:close/>
              </a:path>
            </a:pathLst>
          </a:custGeom>
          <a:blipFill>
            <a:blip r:embed="rId10"/>
            <a:stretch>
              <a:fillRect l="0" t="0" r="0" b="-25892"/>
            </a:stretch>
          </a:blipFill>
        </p:spPr>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781614" y="545433"/>
            <a:ext cx="8224786" cy="1347534"/>
          </a:xfrm>
          <a:prstGeom prst="rect">
            <a:avLst/>
          </a:prstGeom>
        </p:spPr>
        <p:txBody>
          <a:bodyPr anchor="t" rtlCol="false" tIns="0" lIns="0" bIns="0" rIns="0">
            <a:spAutoFit/>
          </a:bodyPr>
          <a:lstStyle/>
          <a:p>
            <a:pPr algn="l" marL="0" indent="0" lvl="0">
              <a:lnSpc>
                <a:spcPts val="9532"/>
              </a:lnSpc>
            </a:pPr>
            <a:r>
              <a:rPr lang="en-US" b="true" sz="11348" spc="-22">
                <a:solidFill>
                  <a:srgbClr val="145FC4"/>
                </a:solidFill>
                <a:latin typeface="Proxima Nova Bold"/>
                <a:ea typeface="Proxima Nova Bold"/>
                <a:cs typeface="Proxima Nova Bold"/>
                <a:sym typeface="Proxima Nova Bold"/>
              </a:rPr>
              <a:t>MEP insight</a:t>
            </a:r>
          </a:p>
        </p:txBody>
      </p:sp>
      <p:grpSp>
        <p:nvGrpSpPr>
          <p:cNvPr name="Group 3" id="3"/>
          <p:cNvGrpSpPr/>
          <p:nvPr/>
        </p:nvGrpSpPr>
        <p:grpSpPr>
          <a:xfrm rot="0">
            <a:off x="8894007" y="5980186"/>
            <a:ext cx="8860692" cy="3741344"/>
            <a:chOff x="0" y="0"/>
            <a:chExt cx="11814256" cy="4988459"/>
          </a:xfrm>
        </p:grpSpPr>
        <p:grpSp>
          <p:nvGrpSpPr>
            <p:cNvPr name="Group 4" id="4"/>
            <p:cNvGrpSpPr/>
            <p:nvPr/>
          </p:nvGrpSpPr>
          <p:grpSpPr>
            <a:xfrm rot="0">
              <a:off x="0" y="0"/>
              <a:ext cx="11814256" cy="4988459"/>
              <a:chOff x="0" y="0"/>
              <a:chExt cx="2333680" cy="985375"/>
            </a:xfrm>
          </p:grpSpPr>
          <p:sp>
            <p:nvSpPr>
              <p:cNvPr name="Freeform 5" id="5"/>
              <p:cNvSpPr/>
              <p:nvPr/>
            </p:nvSpPr>
            <p:spPr>
              <a:xfrm flipH="false" flipV="false" rot="0">
                <a:off x="0" y="0"/>
                <a:ext cx="2333680" cy="985375"/>
              </a:xfrm>
              <a:custGeom>
                <a:avLst/>
                <a:gdLst/>
                <a:ahLst/>
                <a:cxnLst/>
                <a:rect r="r" b="b" t="t" l="l"/>
                <a:pathLst>
                  <a:path h="985375" w="2333680">
                    <a:moveTo>
                      <a:pt x="44561" y="0"/>
                    </a:moveTo>
                    <a:lnTo>
                      <a:pt x="2289120" y="0"/>
                    </a:lnTo>
                    <a:cubicBezTo>
                      <a:pt x="2313730" y="0"/>
                      <a:pt x="2333680" y="19950"/>
                      <a:pt x="2333680" y="44561"/>
                    </a:cubicBezTo>
                    <a:lnTo>
                      <a:pt x="2333680" y="940814"/>
                    </a:lnTo>
                    <a:cubicBezTo>
                      <a:pt x="2333680" y="965424"/>
                      <a:pt x="2313730" y="985375"/>
                      <a:pt x="2289120" y="985375"/>
                    </a:cubicBezTo>
                    <a:lnTo>
                      <a:pt x="44561" y="985375"/>
                    </a:lnTo>
                    <a:cubicBezTo>
                      <a:pt x="19950" y="985375"/>
                      <a:pt x="0" y="965424"/>
                      <a:pt x="0" y="940814"/>
                    </a:cubicBezTo>
                    <a:lnTo>
                      <a:pt x="0" y="44561"/>
                    </a:lnTo>
                    <a:cubicBezTo>
                      <a:pt x="0" y="19950"/>
                      <a:pt x="19950" y="0"/>
                      <a:pt x="44561" y="0"/>
                    </a:cubicBezTo>
                    <a:close/>
                  </a:path>
                </a:pathLst>
              </a:custGeom>
              <a:solidFill>
                <a:srgbClr val="F6EF0B"/>
              </a:solidFill>
            </p:spPr>
          </p:sp>
          <p:sp>
            <p:nvSpPr>
              <p:cNvPr name="TextBox 6" id="6"/>
              <p:cNvSpPr txBox="true"/>
              <p:nvPr/>
            </p:nvSpPr>
            <p:spPr>
              <a:xfrm>
                <a:off x="0" y="-76200"/>
                <a:ext cx="2333680" cy="1061575"/>
              </a:xfrm>
              <a:prstGeom prst="rect">
                <a:avLst/>
              </a:prstGeom>
            </p:spPr>
            <p:txBody>
              <a:bodyPr anchor="ctr" rtlCol="false" tIns="50800" lIns="50800" bIns="50800" rIns="50800"/>
              <a:lstStyle/>
              <a:p>
                <a:pPr algn="ctr">
                  <a:lnSpc>
                    <a:spcPts val="3825"/>
                  </a:lnSpc>
                </a:pPr>
              </a:p>
            </p:txBody>
          </p:sp>
        </p:grpSp>
        <p:sp>
          <p:nvSpPr>
            <p:cNvPr name="AutoShape 7" id="7"/>
            <p:cNvSpPr/>
            <p:nvPr/>
          </p:nvSpPr>
          <p:spPr>
            <a:xfrm flipV="true">
              <a:off x="666859" y="610889"/>
              <a:ext cx="10486865" cy="3926259"/>
            </a:xfrm>
            <a:prstGeom prst="line">
              <a:avLst/>
            </a:prstGeom>
            <a:ln cap="flat" w="114300">
              <a:solidFill>
                <a:srgbClr val="C2BC16"/>
              </a:solidFill>
              <a:prstDash val="solid"/>
              <a:headEnd type="none" len="sm" w="sm"/>
              <a:tailEnd type="none" len="sm" w="sm"/>
            </a:ln>
          </p:spPr>
        </p:sp>
        <p:sp>
          <p:nvSpPr>
            <p:cNvPr name="TextBox 8" id="8"/>
            <p:cNvSpPr txBox="true"/>
            <p:nvPr/>
          </p:nvSpPr>
          <p:spPr>
            <a:xfrm rot="0">
              <a:off x="8115740" y="3140017"/>
              <a:ext cx="3037985" cy="1665312"/>
            </a:xfrm>
            <a:prstGeom prst="rect">
              <a:avLst/>
            </a:prstGeom>
          </p:spPr>
          <p:txBody>
            <a:bodyPr anchor="t" rtlCol="false" tIns="0" lIns="0" bIns="0" rIns="0">
              <a:spAutoFit/>
            </a:bodyPr>
            <a:lstStyle/>
            <a:p>
              <a:pPr algn="ctr">
                <a:lnSpc>
                  <a:spcPts val="10449"/>
                </a:lnSpc>
              </a:pPr>
              <a:r>
                <a:rPr lang="en-US" sz="7463" b="true">
                  <a:solidFill>
                    <a:srgbClr val="000000"/>
                  </a:solidFill>
                  <a:latin typeface="Canva Sans Bold"/>
                  <a:ea typeface="Canva Sans Bold"/>
                  <a:cs typeface="Canva Sans Bold"/>
                  <a:sym typeface="Canva Sans Bold"/>
                </a:rPr>
                <a:t>50%</a:t>
              </a:r>
            </a:p>
          </p:txBody>
        </p:sp>
        <p:sp>
          <p:nvSpPr>
            <p:cNvPr name="TextBox 9" id="9"/>
            <p:cNvSpPr txBox="true"/>
            <p:nvPr/>
          </p:nvSpPr>
          <p:spPr>
            <a:xfrm rot="0">
              <a:off x="8068384" y="1800931"/>
              <a:ext cx="3085340" cy="1491486"/>
            </a:xfrm>
            <a:prstGeom prst="rect">
              <a:avLst/>
            </a:prstGeom>
          </p:spPr>
          <p:txBody>
            <a:bodyPr anchor="t" rtlCol="false" tIns="0" lIns="0" bIns="0" rIns="0">
              <a:spAutoFit/>
            </a:bodyPr>
            <a:lstStyle/>
            <a:p>
              <a:pPr algn="ctr">
                <a:lnSpc>
                  <a:spcPts val="4551"/>
                </a:lnSpc>
              </a:pPr>
              <a:r>
                <a:rPr lang="en-US" sz="3250">
                  <a:solidFill>
                    <a:srgbClr val="000000"/>
                  </a:solidFill>
                  <a:latin typeface="Canva Sans"/>
                  <a:ea typeface="Canva Sans"/>
                  <a:cs typeface="Canva Sans"/>
                  <a:sym typeface="Canva Sans"/>
                </a:rPr>
                <a:t>previous MEP</a:t>
              </a:r>
            </a:p>
          </p:txBody>
        </p:sp>
        <p:sp>
          <p:nvSpPr>
            <p:cNvPr name="TextBox 10" id="10"/>
            <p:cNvSpPr txBox="true"/>
            <p:nvPr/>
          </p:nvSpPr>
          <p:spPr>
            <a:xfrm rot="0">
              <a:off x="737892" y="202294"/>
              <a:ext cx="3037985" cy="1665312"/>
            </a:xfrm>
            <a:prstGeom prst="rect">
              <a:avLst/>
            </a:prstGeom>
          </p:spPr>
          <p:txBody>
            <a:bodyPr anchor="t" rtlCol="false" tIns="0" lIns="0" bIns="0" rIns="0">
              <a:spAutoFit/>
            </a:bodyPr>
            <a:lstStyle/>
            <a:p>
              <a:pPr algn="ctr">
                <a:lnSpc>
                  <a:spcPts val="10449"/>
                </a:lnSpc>
              </a:pPr>
              <a:r>
                <a:rPr lang="en-US" sz="7463" b="true">
                  <a:solidFill>
                    <a:srgbClr val="000000"/>
                  </a:solidFill>
                  <a:latin typeface="Canva Sans Bold"/>
                  <a:ea typeface="Canva Sans Bold"/>
                  <a:cs typeface="Canva Sans Bold"/>
                  <a:sym typeface="Canva Sans Bold"/>
                </a:rPr>
                <a:t>50%</a:t>
              </a:r>
            </a:p>
          </p:txBody>
        </p:sp>
        <p:sp>
          <p:nvSpPr>
            <p:cNvPr name="TextBox 11" id="11"/>
            <p:cNvSpPr txBox="true"/>
            <p:nvPr/>
          </p:nvSpPr>
          <p:spPr>
            <a:xfrm rot="0">
              <a:off x="690537" y="1715149"/>
              <a:ext cx="3085340" cy="1491486"/>
            </a:xfrm>
            <a:prstGeom prst="rect">
              <a:avLst/>
            </a:prstGeom>
          </p:spPr>
          <p:txBody>
            <a:bodyPr anchor="t" rtlCol="false" tIns="0" lIns="0" bIns="0" rIns="0">
              <a:spAutoFit/>
            </a:bodyPr>
            <a:lstStyle/>
            <a:p>
              <a:pPr algn="ctr">
                <a:lnSpc>
                  <a:spcPts val="4551"/>
                </a:lnSpc>
              </a:pPr>
              <a:r>
                <a:rPr lang="en-US" sz="3250">
                  <a:solidFill>
                    <a:srgbClr val="000000"/>
                  </a:solidFill>
                  <a:latin typeface="Canva Sans"/>
                  <a:ea typeface="Canva Sans"/>
                  <a:cs typeface="Canva Sans"/>
                  <a:sym typeface="Canva Sans"/>
                </a:rPr>
                <a:t>new to parliament</a:t>
              </a:r>
            </a:p>
          </p:txBody>
        </p:sp>
      </p:grpSp>
      <p:grpSp>
        <p:nvGrpSpPr>
          <p:cNvPr name="Group 12" id="12"/>
          <p:cNvGrpSpPr/>
          <p:nvPr/>
        </p:nvGrpSpPr>
        <p:grpSpPr>
          <a:xfrm rot="0">
            <a:off x="483908" y="2028970"/>
            <a:ext cx="7775686" cy="7902432"/>
            <a:chOff x="0" y="0"/>
            <a:chExt cx="10367582" cy="10536576"/>
          </a:xfrm>
        </p:grpSpPr>
        <p:grpSp>
          <p:nvGrpSpPr>
            <p:cNvPr name="Group 13" id="13"/>
            <p:cNvGrpSpPr/>
            <p:nvPr/>
          </p:nvGrpSpPr>
          <p:grpSpPr>
            <a:xfrm rot="0">
              <a:off x="0" y="0"/>
              <a:ext cx="10367582" cy="10536576"/>
              <a:chOff x="0" y="0"/>
              <a:chExt cx="2047917" cy="2081299"/>
            </a:xfrm>
          </p:grpSpPr>
          <p:sp>
            <p:nvSpPr>
              <p:cNvPr name="Freeform 14" id="14"/>
              <p:cNvSpPr/>
              <p:nvPr/>
            </p:nvSpPr>
            <p:spPr>
              <a:xfrm flipH="false" flipV="false" rot="0">
                <a:off x="0" y="0"/>
                <a:ext cx="2047917" cy="2081299"/>
              </a:xfrm>
              <a:custGeom>
                <a:avLst/>
                <a:gdLst/>
                <a:ahLst/>
                <a:cxnLst/>
                <a:rect r="r" b="b" t="t" l="l"/>
                <a:pathLst>
                  <a:path h="2081299" w="2047917">
                    <a:moveTo>
                      <a:pt x="50779" y="0"/>
                    </a:moveTo>
                    <a:lnTo>
                      <a:pt x="1997139" y="0"/>
                    </a:lnTo>
                    <a:cubicBezTo>
                      <a:pt x="2025183" y="0"/>
                      <a:pt x="2047917" y="22734"/>
                      <a:pt x="2047917" y="50779"/>
                    </a:cubicBezTo>
                    <a:lnTo>
                      <a:pt x="2047917" y="2030520"/>
                    </a:lnTo>
                    <a:cubicBezTo>
                      <a:pt x="2047917" y="2058565"/>
                      <a:pt x="2025183" y="2081299"/>
                      <a:pt x="1997139" y="2081299"/>
                    </a:cubicBezTo>
                    <a:lnTo>
                      <a:pt x="50779" y="2081299"/>
                    </a:lnTo>
                    <a:cubicBezTo>
                      <a:pt x="22734" y="2081299"/>
                      <a:pt x="0" y="2058565"/>
                      <a:pt x="0" y="2030520"/>
                    </a:cubicBezTo>
                    <a:lnTo>
                      <a:pt x="0" y="50779"/>
                    </a:lnTo>
                    <a:cubicBezTo>
                      <a:pt x="0" y="22734"/>
                      <a:pt x="22734" y="0"/>
                      <a:pt x="50779" y="0"/>
                    </a:cubicBezTo>
                    <a:close/>
                  </a:path>
                </a:pathLst>
              </a:custGeom>
              <a:solidFill>
                <a:srgbClr val="004AAD"/>
              </a:solidFill>
            </p:spPr>
          </p:sp>
          <p:sp>
            <p:nvSpPr>
              <p:cNvPr name="TextBox 15" id="15"/>
              <p:cNvSpPr txBox="true"/>
              <p:nvPr/>
            </p:nvSpPr>
            <p:spPr>
              <a:xfrm>
                <a:off x="0" y="-76200"/>
                <a:ext cx="2047917" cy="2157499"/>
              </a:xfrm>
              <a:prstGeom prst="rect">
                <a:avLst/>
              </a:prstGeom>
            </p:spPr>
            <p:txBody>
              <a:bodyPr anchor="ctr" rtlCol="false" tIns="50800" lIns="50800" bIns="50800" rIns="50800"/>
              <a:lstStyle/>
              <a:p>
                <a:pPr algn="ctr">
                  <a:lnSpc>
                    <a:spcPts val="3825"/>
                  </a:lnSpc>
                </a:pPr>
              </a:p>
            </p:txBody>
          </p:sp>
        </p:grpSp>
        <p:sp>
          <p:nvSpPr>
            <p:cNvPr name="Freeform 16" id="16"/>
            <p:cNvSpPr/>
            <p:nvPr/>
          </p:nvSpPr>
          <p:spPr>
            <a:xfrm flipH="false" flipV="false" rot="0">
              <a:off x="867218" y="752566"/>
              <a:ext cx="3045912" cy="9031444"/>
            </a:xfrm>
            <a:custGeom>
              <a:avLst/>
              <a:gdLst/>
              <a:ahLst/>
              <a:cxnLst/>
              <a:rect r="r" b="b" t="t" l="l"/>
              <a:pathLst>
                <a:path h="9031444" w="3045912">
                  <a:moveTo>
                    <a:pt x="0" y="0"/>
                  </a:moveTo>
                  <a:lnTo>
                    <a:pt x="3045912" y="0"/>
                  </a:lnTo>
                  <a:lnTo>
                    <a:pt x="3045912" y="9031444"/>
                  </a:lnTo>
                  <a:lnTo>
                    <a:pt x="0" y="9031444"/>
                  </a:lnTo>
                  <a:lnTo>
                    <a:pt x="0" y="0"/>
                  </a:lnTo>
                  <a:close/>
                </a:path>
              </a:pathLst>
            </a:custGeom>
            <a:blipFill>
              <a:blip r:embed="rId2">
                <a:extLst>
                  <a:ext uri="{96DAC541-7B7A-43D3-8B79-37D633B846F1}">
                    <asvg:svgBlip xmlns:asvg="http://schemas.microsoft.com/office/drawing/2016/SVG/main" r:embed="rId3"/>
                  </a:ext>
                </a:extLst>
              </a:blip>
              <a:stretch>
                <a:fillRect l="0" t="0" r="-155740" b="0"/>
              </a:stretch>
            </a:blipFill>
          </p:spPr>
        </p:sp>
        <p:sp>
          <p:nvSpPr>
            <p:cNvPr name="Freeform 17" id="17"/>
            <p:cNvSpPr/>
            <p:nvPr/>
          </p:nvSpPr>
          <p:spPr>
            <a:xfrm flipH="false" flipV="false" rot="0">
              <a:off x="3979736" y="2522490"/>
              <a:ext cx="3267985" cy="7261520"/>
            </a:xfrm>
            <a:custGeom>
              <a:avLst/>
              <a:gdLst/>
              <a:ahLst/>
              <a:cxnLst/>
              <a:rect r="r" b="b" t="t" l="l"/>
              <a:pathLst>
                <a:path h="7261520" w="3267985">
                  <a:moveTo>
                    <a:pt x="0" y="0"/>
                  </a:moveTo>
                  <a:lnTo>
                    <a:pt x="3267985" y="0"/>
                  </a:lnTo>
                  <a:lnTo>
                    <a:pt x="3267985" y="7261520"/>
                  </a:lnTo>
                  <a:lnTo>
                    <a:pt x="0" y="7261520"/>
                  </a:lnTo>
                  <a:lnTo>
                    <a:pt x="0" y="0"/>
                  </a:lnTo>
                  <a:close/>
                </a:path>
              </a:pathLst>
            </a:custGeom>
            <a:blipFill>
              <a:blip r:embed="rId2">
                <a:extLst>
                  <a:ext uri="{96DAC541-7B7A-43D3-8B79-37D633B846F1}">
                    <asvg:svgBlip xmlns:asvg="http://schemas.microsoft.com/office/drawing/2016/SVG/main" r:embed="rId3"/>
                  </a:ext>
                </a:extLst>
              </a:blip>
              <a:stretch>
                <a:fillRect l="-91649" t="0" r="0" b="0"/>
              </a:stretch>
            </a:blipFill>
          </p:spPr>
        </p:sp>
        <p:sp>
          <p:nvSpPr>
            <p:cNvPr name="TextBox 18" id="18"/>
            <p:cNvSpPr txBox="true"/>
            <p:nvPr/>
          </p:nvSpPr>
          <p:spPr>
            <a:xfrm rot="0">
              <a:off x="1601507" y="5397710"/>
              <a:ext cx="1521124" cy="979506"/>
            </a:xfrm>
            <a:prstGeom prst="rect">
              <a:avLst/>
            </a:prstGeom>
          </p:spPr>
          <p:txBody>
            <a:bodyPr anchor="t" rtlCol="false" tIns="0" lIns="0" bIns="0" rIns="0">
              <a:spAutoFit/>
            </a:bodyPr>
            <a:lstStyle/>
            <a:p>
              <a:pPr algn="ctr">
                <a:lnSpc>
                  <a:spcPts val="6162"/>
                </a:lnSpc>
              </a:pPr>
              <a:r>
                <a:rPr lang="en-US" sz="4402" b="true">
                  <a:solidFill>
                    <a:srgbClr val="FFFFFF"/>
                  </a:solidFill>
                  <a:latin typeface="Canva Sans Bold"/>
                  <a:ea typeface="Canva Sans Bold"/>
                  <a:cs typeface="Canva Sans Bold"/>
                  <a:sym typeface="Canva Sans Bold"/>
                </a:rPr>
                <a:t>61%</a:t>
              </a:r>
            </a:p>
          </p:txBody>
        </p:sp>
        <p:sp>
          <p:nvSpPr>
            <p:cNvPr name="TextBox 19" id="19"/>
            <p:cNvSpPr txBox="true"/>
            <p:nvPr/>
          </p:nvSpPr>
          <p:spPr>
            <a:xfrm rot="0">
              <a:off x="4849089" y="5397710"/>
              <a:ext cx="1566480" cy="979506"/>
            </a:xfrm>
            <a:prstGeom prst="rect">
              <a:avLst/>
            </a:prstGeom>
          </p:spPr>
          <p:txBody>
            <a:bodyPr anchor="t" rtlCol="false" tIns="0" lIns="0" bIns="0" rIns="0">
              <a:spAutoFit/>
            </a:bodyPr>
            <a:lstStyle/>
            <a:p>
              <a:pPr algn="ctr">
                <a:lnSpc>
                  <a:spcPts val="6162"/>
                </a:lnSpc>
              </a:pPr>
              <a:r>
                <a:rPr lang="en-US" sz="4402" b="true">
                  <a:solidFill>
                    <a:srgbClr val="FFFFFF"/>
                  </a:solidFill>
                  <a:latin typeface="Canva Sans Bold"/>
                  <a:ea typeface="Canva Sans Bold"/>
                  <a:cs typeface="Canva Sans Bold"/>
                  <a:sym typeface="Canva Sans Bold"/>
                </a:rPr>
                <a:t>39%</a:t>
              </a:r>
            </a:p>
          </p:txBody>
        </p:sp>
        <p:sp>
          <p:nvSpPr>
            <p:cNvPr name="TextBox 20" id="20"/>
            <p:cNvSpPr txBox="true"/>
            <p:nvPr/>
          </p:nvSpPr>
          <p:spPr>
            <a:xfrm rot="0">
              <a:off x="7467902" y="7931284"/>
              <a:ext cx="1904059" cy="482750"/>
            </a:xfrm>
            <a:prstGeom prst="rect">
              <a:avLst/>
            </a:prstGeom>
          </p:spPr>
          <p:txBody>
            <a:bodyPr anchor="t" rtlCol="false" tIns="0" lIns="0" bIns="0" rIns="0">
              <a:spAutoFit/>
            </a:bodyPr>
            <a:lstStyle/>
            <a:p>
              <a:pPr algn="ctr">
                <a:lnSpc>
                  <a:spcPts val="3012"/>
                </a:lnSpc>
              </a:pPr>
              <a:r>
                <a:rPr lang="en-US" sz="2151">
                  <a:solidFill>
                    <a:srgbClr val="FFFFFF"/>
                  </a:solidFill>
                  <a:latin typeface="Canva Sans"/>
                  <a:ea typeface="Canva Sans"/>
                  <a:cs typeface="Canva Sans"/>
                  <a:sym typeface="Canva Sans"/>
                </a:rPr>
                <a:t>0.1% other</a:t>
              </a:r>
            </a:p>
          </p:txBody>
        </p:sp>
        <p:sp>
          <p:nvSpPr>
            <p:cNvPr name="TextBox 21" id="21"/>
            <p:cNvSpPr txBox="true"/>
            <p:nvPr/>
          </p:nvSpPr>
          <p:spPr>
            <a:xfrm rot="0">
              <a:off x="2702528" y="-95250"/>
              <a:ext cx="4962525" cy="1151043"/>
            </a:xfrm>
            <a:prstGeom prst="rect">
              <a:avLst/>
            </a:prstGeom>
          </p:spPr>
          <p:txBody>
            <a:bodyPr anchor="t" rtlCol="false" tIns="0" lIns="0" bIns="0" rIns="0">
              <a:spAutoFit/>
            </a:bodyPr>
            <a:lstStyle/>
            <a:p>
              <a:pPr algn="ctr">
                <a:lnSpc>
                  <a:spcPts val="7279"/>
                </a:lnSpc>
              </a:pPr>
              <a:r>
                <a:rPr lang="en-US" sz="5199" b="true">
                  <a:solidFill>
                    <a:srgbClr val="FFFFFF"/>
                  </a:solidFill>
                  <a:latin typeface="Proxima Nova Bold"/>
                  <a:ea typeface="Proxima Nova Bold"/>
                  <a:cs typeface="Proxima Nova Bold"/>
                  <a:sym typeface="Proxima Nova Bold"/>
                </a:rPr>
                <a:t>Gender Split</a:t>
              </a:r>
            </a:p>
          </p:txBody>
        </p:sp>
      </p:grpSp>
      <p:grpSp>
        <p:nvGrpSpPr>
          <p:cNvPr name="Group 22" id="22"/>
          <p:cNvGrpSpPr/>
          <p:nvPr/>
        </p:nvGrpSpPr>
        <p:grpSpPr>
          <a:xfrm rot="0">
            <a:off x="8894007" y="1892967"/>
            <a:ext cx="8860692" cy="3741344"/>
            <a:chOff x="0" y="0"/>
            <a:chExt cx="11814256" cy="4988459"/>
          </a:xfrm>
        </p:grpSpPr>
        <p:grpSp>
          <p:nvGrpSpPr>
            <p:cNvPr name="Group 23" id="23"/>
            <p:cNvGrpSpPr/>
            <p:nvPr/>
          </p:nvGrpSpPr>
          <p:grpSpPr>
            <a:xfrm rot="0">
              <a:off x="0" y="0"/>
              <a:ext cx="11814256" cy="4988459"/>
              <a:chOff x="0" y="0"/>
              <a:chExt cx="2333680" cy="985375"/>
            </a:xfrm>
          </p:grpSpPr>
          <p:sp>
            <p:nvSpPr>
              <p:cNvPr name="Freeform 24" id="24"/>
              <p:cNvSpPr/>
              <p:nvPr/>
            </p:nvSpPr>
            <p:spPr>
              <a:xfrm flipH="false" flipV="false" rot="0">
                <a:off x="0" y="0"/>
                <a:ext cx="2333680" cy="985375"/>
              </a:xfrm>
              <a:custGeom>
                <a:avLst/>
                <a:gdLst/>
                <a:ahLst/>
                <a:cxnLst/>
                <a:rect r="r" b="b" t="t" l="l"/>
                <a:pathLst>
                  <a:path h="985375" w="2333680">
                    <a:moveTo>
                      <a:pt x="44561" y="0"/>
                    </a:moveTo>
                    <a:lnTo>
                      <a:pt x="2289120" y="0"/>
                    </a:lnTo>
                    <a:cubicBezTo>
                      <a:pt x="2313730" y="0"/>
                      <a:pt x="2333680" y="19950"/>
                      <a:pt x="2333680" y="44561"/>
                    </a:cubicBezTo>
                    <a:lnTo>
                      <a:pt x="2333680" y="940814"/>
                    </a:lnTo>
                    <a:cubicBezTo>
                      <a:pt x="2333680" y="965424"/>
                      <a:pt x="2313730" y="985375"/>
                      <a:pt x="2289120" y="985375"/>
                    </a:cubicBezTo>
                    <a:lnTo>
                      <a:pt x="44561" y="985375"/>
                    </a:lnTo>
                    <a:cubicBezTo>
                      <a:pt x="19950" y="985375"/>
                      <a:pt x="0" y="965424"/>
                      <a:pt x="0" y="940814"/>
                    </a:cubicBezTo>
                    <a:lnTo>
                      <a:pt x="0" y="44561"/>
                    </a:lnTo>
                    <a:cubicBezTo>
                      <a:pt x="0" y="19950"/>
                      <a:pt x="19950" y="0"/>
                      <a:pt x="44561" y="0"/>
                    </a:cubicBezTo>
                    <a:close/>
                  </a:path>
                </a:pathLst>
              </a:custGeom>
              <a:solidFill>
                <a:srgbClr val="FF914D"/>
              </a:solidFill>
            </p:spPr>
          </p:sp>
          <p:sp>
            <p:nvSpPr>
              <p:cNvPr name="TextBox 25" id="25"/>
              <p:cNvSpPr txBox="true"/>
              <p:nvPr/>
            </p:nvSpPr>
            <p:spPr>
              <a:xfrm>
                <a:off x="0" y="-76200"/>
                <a:ext cx="2333680" cy="1061575"/>
              </a:xfrm>
              <a:prstGeom prst="rect">
                <a:avLst/>
              </a:prstGeom>
            </p:spPr>
            <p:txBody>
              <a:bodyPr anchor="ctr" rtlCol="false" tIns="50800" lIns="50800" bIns="50800" rIns="50800"/>
              <a:lstStyle/>
              <a:p>
                <a:pPr algn="ctr">
                  <a:lnSpc>
                    <a:spcPts val="3825"/>
                  </a:lnSpc>
                </a:pPr>
              </a:p>
            </p:txBody>
          </p:sp>
        </p:grpSp>
        <p:sp>
          <p:nvSpPr>
            <p:cNvPr name="AutoShape 26" id="26"/>
            <p:cNvSpPr/>
            <p:nvPr/>
          </p:nvSpPr>
          <p:spPr>
            <a:xfrm flipV="true">
              <a:off x="3851104" y="1237131"/>
              <a:ext cx="0" cy="3751328"/>
            </a:xfrm>
            <a:prstGeom prst="line">
              <a:avLst/>
            </a:prstGeom>
            <a:ln cap="rnd" w="114300">
              <a:solidFill>
                <a:srgbClr val="F45D00"/>
              </a:solidFill>
              <a:prstDash val="solid"/>
              <a:headEnd type="none" len="sm" w="sm"/>
              <a:tailEnd type="none" len="sm" w="sm"/>
            </a:ln>
          </p:spPr>
        </p:sp>
        <p:sp>
          <p:nvSpPr>
            <p:cNvPr name="AutoShape 27" id="27"/>
            <p:cNvSpPr/>
            <p:nvPr/>
          </p:nvSpPr>
          <p:spPr>
            <a:xfrm flipV="true">
              <a:off x="8125534" y="1237131"/>
              <a:ext cx="0" cy="3751328"/>
            </a:xfrm>
            <a:prstGeom prst="line">
              <a:avLst/>
            </a:prstGeom>
            <a:ln cap="rnd" w="114300">
              <a:solidFill>
                <a:srgbClr val="F45D00"/>
              </a:solidFill>
              <a:prstDash val="solid"/>
              <a:headEnd type="none" len="sm" w="sm"/>
              <a:tailEnd type="none" len="sm" w="sm"/>
            </a:ln>
          </p:spPr>
        </p:sp>
        <p:sp>
          <p:nvSpPr>
            <p:cNvPr name="TextBox 28" id="28"/>
            <p:cNvSpPr txBox="true"/>
            <p:nvPr/>
          </p:nvSpPr>
          <p:spPr>
            <a:xfrm rot="0">
              <a:off x="328384" y="1141368"/>
              <a:ext cx="3037985" cy="1665312"/>
            </a:xfrm>
            <a:prstGeom prst="rect">
              <a:avLst/>
            </a:prstGeom>
          </p:spPr>
          <p:txBody>
            <a:bodyPr anchor="t" rtlCol="false" tIns="0" lIns="0" bIns="0" rIns="0">
              <a:spAutoFit/>
            </a:bodyPr>
            <a:lstStyle/>
            <a:p>
              <a:pPr algn="ctr">
                <a:lnSpc>
                  <a:spcPts val="10449"/>
                </a:lnSpc>
              </a:pPr>
              <a:r>
                <a:rPr lang="en-US" sz="7463" b="true">
                  <a:solidFill>
                    <a:srgbClr val="000000"/>
                  </a:solidFill>
                  <a:latin typeface="Canva Sans Bold"/>
                  <a:ea typeface="Canva Sans Bold"/>
                  <a:cs typeface="Canva Sans Bold"/>
                  <a:sym typeface="Canva Sans Bold"/>
                </a:rPr>
                <a:t>23</a:t>
              </a:r>
            </a:p>
          </p:txBody>
        </p:sp>
        <p:sp>
          <p:nvSpPr>
            <p:cNvPr name="TextBox 29" id="29"/>
            <p:cNvSpPr txBox="true"/>
            <p:nvPr/>
          </p:nvSpPr>
          <p:spPr>
            <a:xfrm rot="0">
              <a:off x="4383195" y="1141368"/>
              <a:ext cx="3037985" cy="1665312"/>
            </a:xfrm>
            <a:prstGeom prst="rect">
              <a:avLst/>
            </a:prstGeom>
          </p:spPr>
          <p:txBody>
            <a:bodyPr anchor="t" rtlCol="false" tIns="0" lIns="0" bIns="0" rIns="0">
              <a:spAutoFit/>
            </a:bodyPr>
            <a:lstStyle/>
            <a:p>
              <a:pPr algn="ctr">
                <a:lnSpc>
                  <a:spcPts val="10449"/>
                </a:lnSpc>
              </a:pPr>
              <a:r>
                <a:rPr lang="en-US" sz="7463" b="true">
                  <a:solidFill>
                    <a:srgbClr val="000000"/>
                  </a:solidFill>
                  <a:latin typeface="Canva Sans Bold"/>
                  <a:ea typeface="Canva Sans Bold"/>
                  <a:cs typeface="Canva Sans Bold"/>
                  <a:sym typeface="Canva Sans Bold"/>
                </a:rPr>
                <a:t>50</a:t>
              </a:r>
            </a:p>
          </p:txBody>
        </p:sp>
        <p:sp>
          <p:nvSpPr>
            <p:cNvPr name="TextBox 30" id="30"/>
            <p:cNvSpPr txBox="true"/>
            <p:nvPr/>
          </p:nvSpPr>
          <p:spPr>
            <a:xfrm rot="0">
              <a:off x="8495243" y="1141368"/>
              <a:ext cx="3037985" cy="1665312"/>
            </a:xfrm>
            <a:prstGeom prst="rect">
              <a:avLst/>
            </a:prstGeom>
          </p:spPr>
          <p:txBody>
            <a:bodyPr anchor="t" rtlCol="false" tIns="0" lIns="0" bIns="0" rIns="0">
              <a:spAutoFit/>
            </a:bodyPr>
            <a:lstStyle/>
            <a:p>
              <a:pPr algn="ctr">
                <a:lnSpc>
                  <a:spcPts val="10449"/>
                </a:lnSpc>
              </a:pPr>
              <a:r>
                <a:rPr lang="en-US" sz="7463" b="true">
                  <a:solidFill>
                    <a:srgbClr val="000000"/>
                  </a:solidFill>
                  <a:latin typeface="Canva Sans Bold"/>
                  <a:ea typeface="Canva Sans Bold"/>
                  <a:cs typeface="Canva Sans Bold"/>
                  <a:sym typeface="Canva Sans Bold"/>
                </a:rPr>
                <a:t>76</a:t>
              </a:r>
            </a:p>
          </p:txBody>
        </p:sp>
        <p:sp>
          <p:nvSpPr>
            <p:cNvPr name="TextBox 31" id="31"/>
            <p:cNvSpPr txBox="true"/>
            <p:nvPr/>
          </p:nvSpPr>
          <p:spPr>
            <a:xfrm rot="0">
              <a:off x="281028" y="3431824"/>
              <a:ext cx="3085340" cy="724033"/>
            </a:xfrm>
            <a:prstGeom prst="rect">
              <a:avLst/>
            </a:prstGeom>
          </p:spPr>
          <p:txBody>
            <a:bodyPr anchor="t" rtlCol="false" tIns="0" lIns="0" bIns="0" rIns="0">
              <a:spAutoFit/>
            </a:bodyPr>
            <a:lstStyle/>
            <a:p>
              <a:pPr algn="ctr">
                <a:lnSpc>
                  <a:spcPts val="4551"/>
                </a:lnSpc>
              </a:pPr>
              <a:r>
                <a:rPr lang="en-US" sz="3250">
                  <a:solidFill>
                    <a:srgbClr val="000000"/>
                  </a:solidFill>
                  <a:latin typeface="Canva Sans"/>
                  <a:ea typeface="Canva Sans"/>
                  <a:cs typeface="Canva Sans"/>
                  <a:sym typeface="Canva Sans"/>
                </a:rPr>
                <a:t>youngest</a:t>
              </a:r>
            </a:p>
          </p:txBody>
        </p:sp>
        <p:sp>
          <p:nvSpPr>
            <p:cNvPr name="TextBox 32" id="32"/>
            <p:cNvSpPr txBox="true"/>
            <p:nvPr/>
          </p:nvSpPr>
          <p:spPr>
            <a:xfrm rot="0">
              <a:off x="4335839" y="3431824"/>
              <a:ext cx="3085340" cy="724033"/>
            </a:xfrm>
            <a:prstGeom prst="rect">
              <a:avLst/>
            </a:prstGeom>
          </p:spPr>
          <p:txBody>
            <a:bodyPr anchor="t" rtlCol="false" tIns="0" lIns="0" bIns="0" rIns="0">
              <a:spAutoFit/>
            </a:bodyPr>
            <a:lstStyle/>
            <a:p>
              <a:pPr algn="ctr">
                <a:lnSpc>
                  <a:spcPts val="4551"/>
                </a:lnSpc>
              </a:pPr>
              <a:r>
                <a:rPr lang="en-US" sz="3250">
                  <a:solidFill>
                    <a:srgbClr val="000000"/>
                  </a:solidFill>
                  <a:latin typeface="Canva Sans"/>
                  <a:ea typeface="Canva Sans"/>
                  <a:cs typeface="Canva Sans"/>
                  <a:sym typeface="Canva Sans"/>
                </a:rPr>
                <a:t>average</a:t>
              </a:r>
            </a:p>
          </p:txBody>
        </p:sp>
        <p:sp>
          <p:nvSpPr>
            <p:cNvPr name="TextBox 33" id="33"/>
            <p:cNvSpPr txBox="true"/>
            <p:nvPr/>
          </p:nvSpPr>
          <p:spPr>
            <a:xfrm rot="0">
              <a:off x="8447888" y="3431824"/>
              <a:ext cx="3085340" cy="724033"/>
            </a:xfrm>
            <a:prstGeom prst="rect">
              <a:avLst/>
            </a:prstGeom>
          </p:spPr>
          <p:txBody>
            <a:bodyPr anchor="t" rtlCol="false" tIns="0" lIns="0" bIns="0" rIns="0">
              <a:spAutoFit/>
            </a:bodyPr>
            <a:lstStyle/>
            <a:p>
              <a:pPr algn="ctr">
                <a:lnSpc>
                  <a:spcPts val="4551"/>
                </a:lnSpc>
              </a:pPr>
              <a:r>
                <a:rPr lang="en-US" sz="3250">
                  <a:solidFill>
                    <a:srgbClr val="000000"/>
                  </a:solidFill>
                  <a:latin typeface="Canva Sans"/>
                  <a:ea typeface="Canva Sans"/>
                  <a:cs typeface="Canva Sans"/>
                  <a:sym typeface="Canva Sans"/>
                </a:rPr>
                <a:t>oldest</a:t>
              </a:r>
            </a:p>
          </p:txBody>
        </p:sp>
        <p:sp>
          <p:nvSpPr>
            <p:cNvPr name="TextBox 34" id="34"/>
            <p:cNvSpPr txBox="true"/>
            <p:nvPr/>
          </p:nvSpPr>
          <p:spPr>
            <a:xfrm rot="0">
              <a:off x="3838814" y="-95250"/>
              <a:ext cx="4136628"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Proxima Nova Bold"/>
                  <a:ea typeface="Proxima Nova Bold"/>
                  <a:cs typeface="Proxima Nova Bold"/>
                  <a:sym typeface="Proxima Nova Bold"/>
                </a:rPr>
                <a:t>Age range</a:t>
              </a:r>
            </a:p>
          </p:txBody>
        </p:sp>
        <p:sp>
          <p:nvSpPr>
            <p:cNvPr name="AutoShape 35" id="35"/>
            <p:cNvSpPr/>
            <p:nvPr/>
          </p:nvSpPr>
          <p:spPr>
            <a:xfrm flipH="true">
              <a:off x="0" y="1237131"/>
              <a:ext cx="11814256" cy="0"/>
            </a:xfrm>
            <a:prstGeom prst="line">
              <a:avLst/>
            </a:prstGeom>
            <a:ln cap="rnd" w="114300">
              <a:solidFill>
                <a:srgbClr val="F45D00"/>
              </a:solidFill>
              <a:prstDash val="solid"/>
              <a:headEnd type="none" len="sm" w="sm"/>
              <a:tailEnd type="none" len="sm" w="sm"/>
            </a:ln>
          </p:spPr>
        </p:sp>
      </p:grpSp>
    </p:spTree>
  </p:cSld>
  <p:clrMapOvr>
    <a:masterClrMapping/>
  </p:clrMapOvr>
  <p:transition spd="slow">
    <p:push dir="d"/>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416050" y="4329113"/>
            <a:ext cx="7340600" cy="3816350"/>
          </a:xfrm>
          <a:prstGeom prst="rect">
            <a:avLst/>
          </a:prstGeom>
          <a:solidFill>
            <a:srgbClr val="FFFFFF"/>
          </a:solidFill>
        </p:spPr>
      </p:sp>
      <p:sp>
        <p:nvSpPr>
          <p:cNvPr name="AutoShape 3" id="3"/>
          <p:cNvSpPr/>
          <p:nvPr/>
        </p:nvSpPr>
        <p:spPr>
          <a:xfrm rot="0">
            <a:off x="9531350" y="4329113"/>
            <a:ext cx="7340600" cy="3816350"/>
          </a:xfrm>
          <a:prstGeom prst="rect">
            <a:avLst/>
          </a:prstGeom>
          <a:solidFill>
            <a:srgbClr val="FFFFFF"/>
          </a:solidFill>
        </p:spPr>
      </p:sp>
      <p:sp>
        <p:nvSpPr>
          <p:cNvPr name="Freeform 4" id="4"/>
          <p:cNvSpPr/>
          <p:nvPr/>
        </p:nvSpPr>
        <p:spPr>
          <a:xfrm flipH="false" flipV="false" rot="0">
            <a:off x="3994589" y="8032055"/>
            <a:ext cx="2183521" cy="1408371"/>
          </a:xfrm>
          <a:custGeom>
            <a:avLst/>
            <a:gdLst/>
            <a:ahLst/>
            <a:cxnLst/>
            <a:rect r="r" b="b" t="t" l="l"/>
            <a:pathLst>
              <a:path h="1408371" w="2183521">
                <a:moveTo>
                  <a:pt x="0" y="0"/>
                </a:moveTo>
                <a:lnTo>
                  <a:pt x="2183522" y="0"/>
                </a:lnTo>
                <a:lnTo>
                  <a:pt x="2183522" y="1408371"/>
                </a:lnTo>
                <a:lnTo>
                  <a:pt x="0" y="14083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272998" y="7807589"/>
            <a:ext cx="1857303" cy="1857303"/>
          </a:xfrm>
          <a:custGeom>
            <a:avLst/>
            <a:gdLst/>
            <a:ahLst/>
            <a:cxnLst/>
            <a:rect r="r" b="b" t="t" l="l"/>
            <a:pathLst>
              <a:path h="1857303" w="1857303">
                <a:moveTo>
                  <a:pt x="0" y="0"/>
                </a:moveTo>
                <a:lnTo>
                  <a:pt x="1857304" y="0"/>
                </a:lnTo>
                <a:lnTo>
                  <a:pt x="1857304" y="1857304"/>
                </a:lnTo>
                <a:lnTo>
                  <a:pt x="0" y="18573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89550" y="5023422"/>
            <a:ext cx="5793600" cy="2370582"/>
          </a:xfrm>
          <a:prstGeom prst="rect">
            <a:avLst/>
          </a:prstGeom>
        </p:spPr>
        <p:txBody>
          <a:bodyPr anchor="t" rtlCol="false" tIns="0" lIns="0" bIns="0" rIns="0">
            <a:spAutoFit/>
          </a:bodyPr>
          <a:lstStyle/>
          <a:p>
            <a:pPr algn="ctr" marL="0" indent="0" lvl="0">
              <a:lnSpc>
                <a:spcPts val="4788"/>
              </a:lnSpc>
            </a:pPr>
            <a:r>
              <a:rPr lang="en-US" sz="3420" spc="-6">
                <a:solidFill>
                  <a:srgbClr val="000000"/>
                </a:solidFill>
                <a:latin typeface="Proxima Nova"/>
                <a:ea typeface="Proxima Nova"/>
                <a:cs typeface="Proxima Nova"/>
                <a:sym typeface="Proxima Nova"/>
              </a:rPr>
              <a:t>S</a:t>
            </a:r>
            <a:r>
              <a:rPr lang="en-US" sz="3420" spc="-6">
                <a:solidFill>
                  <a:srgbClr val="000000"/>
                </a:solidFill>
                <a:latin typeface="Proxima Nova"/>
                <a:ea typeface="Proxima Nova"/>
                <a:cs typeface="Proxima Nova"/>
                <a:sym typeface="Proxima Nova"/>
              </a:rPr>
              <a:t>ince the new labour government there has been a noticeable improvement in the relation ship between the two.</a:t>
            </a:r>
          </a:p>
        </p:txBody>
      </p:sp>
      <p:sp>
        <p:nvSpPr>
          <p:cNvPr name="TextBox 7" id="7"/>
          <p:cNvSpPr txBox="true"/>
          <p:nvPr/>
        </p:nvSpPr>
        <p:spPr>
          <a:xfrm rot="0">
            <a:off x="10304850" y="4958556"/>
            <a:ext cx="5793600" cy="2490787"/>
          </a:xfrm>
          <a:prstGeom prst="rect">
            <a:avLst/>
          </a:prstGeom>
        </p:spPr>
        <p:txBody>
          <a:bodyPr anchor="t" rtlCol="false" tIns="0" lIns="0" bIns="0" rIns="0">
            <a:spAutoFit/>
          </a:bodyPr>
          <a:lstStyle/>
          <a:p>
            <a:pPr algn="ctr" marL="0" indent="0" lvl="0">
              <a:lnSpc>
                <a:spcPts val="4987"/>
              </a:lnSpc>
            </a:pPr>
            <a:r>
              <a:rPr lang="en-US" sz="3562" spc="-7">
                <a:solidFill>
                  <a:srgbClr val="000000"/>
                </a:solidFill>
                <a:latin typeface="Proxima Nova"/>
                <a:ea typeface="Proxima Nova"/>
                <a:cs typeface="Proxima Nova"/>
                <a:sym typeface="Proxima Nova"/>
              </a:rPr>
              <a:t>Areas of cooperation between the UK and EU include security and defence, climate change and energy</a:t>
            </a:r>
          </a:p>
        </p:txBody>
      </p:sp>
      <p:sp>
        <p:nvSpPr>
          <p:cNvPr name="TextBox 8" id="8"/>
          <p:cNvSpPr txBox="true"/>
          <p:nvPr/>
        </p:nvSpPr>
        <p:spPr>
          <a:xfrm rot="0">
            <a:off x="916790" y="2449065"/>
            <a:ext cx="16454419" cy="1191278"/>
          </a:xfrm>
          <a:prstGeom prst="rect">
            <a:avLst/>
          </a:prstGeom>
        </p:spPr>
        <p:txBody>
          <a:bodyPr anchor="t" rtlCol="false" tIns="0" lIns="0" bIns="0" rIns="0">
            <a:spAutoFit/>
          </a:bodyPr>
          <a:lstStyle/>
          <a:p>
            <a:pPr algn="ctr" marL="0" indent="0" lvl="0">
              <a:lnSpc>
                <a:spcPts val="9196"/>
              </a:lnSpc>
            </a:pPr>
            <a:r>
              <a:rPr lang="en-US" b="true" sz="8360" spc="-16">
                <a:solidFill>
                  <a:srgbClr val="145FC4"/>
                </a:solidFill>
                <a:latin typeface="Proxima Nova Bold"/>
                <a:ea typeface="Proxima Nova Bold"/>
                <a:cs typeface="Proxima Nova Bold"/>
                <a:sym typeface="Proxima Nova Bold"/>
              </a:rPr>
              <a:t>UK-EU relations</a:t>
            </a:r>
          </a:p>
        </p:txBody>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Stroke French Flag"/>
          <p:cNvSpPr/>
          <p:nvPr/>
        </p:nvSpPr>
        <p:spPr>
          <a:xfrm flipH="false" flipV="false" rot="0">
            <a:off x="15786602" y="-571159"/>
            <a:ext cx="5002796" cy="4114800"/>
          </a:xfrm>
          <a:custGeom>
            <a:avLst/>
            <a:gdLst/>
            <a:ahLst/>
            <a:cxnLst/>
            <a:rect r="r" b="b" t="t" l="l"/>
            <a:pathLst>
              <a:path h="4114800" w="5002796">
                <a:moveTo>
                  <a:pt x="0" y="0"/>
                </a:moveTo>
                <a:lnTo>
                  <a:pt x="5002796" y="0"/>
                </a:lnTo>
                <a:lnTo>
                  <a:pt x="500279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Brown Ripped Paper"/>
          <p:cNvSpPr/>
          <p:nvPr/>
        </p:nvSpPr>
        <p:spPr>
          <a:xfrm flipH="false" flipV="false" rot="0">
            <a:off x="3852951" y="-7200900"/>
            <a:ext cx="15310884" cy="8229600"/>
          </a:xfrm>
          <a:custGeom>
            <a:avLst/>
            <a:gdLst/>
            <a:ahLst/>
            <a:cxnLst/>
            <a:rect r="r" b="b" t="t" l="l"/>
            <a:pathLst>
              <a:path h="8229600" w="15310884">
                <a:moveTo>
                  <a:pt x="0" y="0"/>
                </a:moveTo>
                <a:lnTo>
                  <a:pt x="15310884" y="0"/>
                </a:lnTo>
                <a:lnTo>
                  <a:pt x="15310884" y="8229600"/>
                </a:lnTo>
                <a:lnTo>
                  <a:pt x="0" y="8229600"/>
                </a:lnTo>
                <a:lnTo>
                  <a:pt x="0" y="0"/>
                </a:lnTo>
                <a:close/>
              </a:path>
            </a:pathLst>
          </a:custGeom>
          <a:blipFill>
            <a:blip r:embed="rId4"/>
            <a:stretch>
              <a:fillRect l="0" t="0" r="0" b="0"/>
            </a:stretch>
          </a:blipFill>
        </p:spPr>
      </p:sp>
      <p:sp>
        <p:nvSpPr>
          <p:cNvPr name="AutoShape 4" id="4"/>
          <p:cNvSpPr/>
          <p:nvPr/>
        </p:nvSpPr>
        <p:spPr>
          <a:xfrm rot="0">
            <a:off x="1028700" y="1028700"/>
            <a:ext cx="6400800" cy="7200900"/>
          </a:xfrm>
          <a:prstGeom prst="rect">
            <a:avLst/>
          </a:prstGeom>
          <a:solidFill>
            <a:srgbClr val="F7BC13">
              <a:alpha val="56863"/>
            </a:srgbClr>
          </a:solidFill>
        </p:spPr>
      </p:sp>
      <p:sp>
        <p:nvSpPr>
          <p:cNvPr name="Freeform 5" id="5"/>
          <p:cNvSpPr/>
          <p:nvPr/>
        </p:nvSpPr>
        <p:spPr>
          <a:xfrm flipH="false" flipV="false" rot="0">
            <a:off x="2517154" y="795047"/>
            <a:ext cx="5682894" cy="3196628"/>
          </a:xfrm>
          <a:custGeom>
            <a:avLst/>
            <a:gdLst/>
            <a:ahLst/>
            <a:cxnLst/>
            <a:rect r="r" b="b" t="t" l="l"/>
            <a:pathLst>
              <a:path h="3196628" w="5682894">
                <a:moveTo>
                  <a:pt x="0" y="0"/>
                </a:moveTo>
                <a:lnTo>
                  <a:pt x="5682893" y="0"/>
                </a:lnTo>
                <a:lnTo>
                  <a:pt x="5682893" y="3196628"/>
                </a:lnTo>
                <a:lnTo>
                  <a:pt x="0" y="3196628"/>
                </a:lnTo>
                <a:lnTo>
                  <a:pt x="0" y="0"/>
                </a:lnTo>
                <a:close/>
              </a:path>
            </a:pathLst>
          </a:custGeom>
          <a:blipFill>
            <a:blip r:embed="rId5"/>
            <a:stretch>
              <a:fillRect l="0" t="-148134" r="0" b="-136249"/>
            </a:stretch>
          </a:blipFill>
        </p:spPr>
      </p:sp>
      <p:sp>
        <p:nvSpPr>
          <p:cNvPr name="Freeform 6" id="6"/>
          <p:cNvSpPr/>
          <p:nvPr/>
        </p:nvSpPr>
        <p:spPr>
          <a:xfrm flipH="false" flipV="false" rot="0">
            <a:off x="908764" y="4663290"/>
            <a:ext cx="3758539" cy="5011385"/>
          </a:xfrm>
          <a:custGeom>
            <a:avLst/>
            <a:gdLst/>
            <a:ahLst/>
            <a:cxnLst/>
            <a:rect r="r" b="b" t="t" l="l"/>
            <a:pathLst>
              <a:path h="5011385" w="3758539">
                <a:moveTo>
                  <a:pt x="0" y="0"/>
                </a:moveTo>
                <a:lnTo>
                  <a:pt x="3758539" y="0"/>
                </a:lnTo>
                <a:lnTo>
                  <a:pt x="3758539" y="5011386"/>
                </a:lnTo>
                <a:lnTo>
                  <a:pt x="0" y="5011386"/>
                </a:lnTo>
                <a:lnTo>
                  <a:pt x="0" y="0"/>
                </a:lnTo>
                <a:close/>
              </a:path>
            </a:pathLst>
          </a:custGeom>
          <a:blipFill>
            <a:blip r:embed="rId6"/>
            <a:stretch>
              <a:fillRect l="0" t="0" r="0" b="0"/>
            </a:stretch>
          </a:blipFill>
        </p:spPr>
      </p:sp>
      <p:grpSp>
        <p:nvGrpSpPr>
          <p:cNvPr name="Group 7" id="7"/>
          <p:cNvGrpSpPr/>
          <p:nvPr/>
        </p:nvGrpSpPr>
        <p:grpSpPr>
          <a:xfrm rot="0">
            <a:off x="9871822" y="2345293"/>
            <a:ext cx="7387478" cy="5596414"/>
            <a:chOff x="0" y="0"/>
            <a:chExt cx="9849971" cy="7461885"/>
          </a:xfrm>
        </p:grpSpPr>
        <p:sp>
          <p:nvSpPr>
            <p:cNvPr name="TextBox 8" id="8"/>
            <p:cNvSpPr txBox="true"/>
            <p:nvPr/>
          </p:nvSpPr>
          <p:spPr>
            <a:xfrm rot="0">
              <a:off x="0" y="-9525"/>
              <a:ext cx="9849971" cy="1546225"/>
            </a:xfrm>
            <a:prstGeom prst="rect">
              <a:avLst/>
            </a:prstGeom>
          </p:spPr>
          <p:txBody>
            <a:bodyPr anchor="t" rtlCol="false" tIns="0" lIns="0" bIns="0" rIns="0">
              <a:spAutoFit/>
            </a:bodyPr>
            <a:lstStyle/>
            <a:p>
              <a:pPr algn="l" marL="0" indent="0" lvl="0">
                <a:lnSpc>
                  <a:spcPts val="9119"/>
                </a:lnSpc>
              </a:pPr>
              <a:r>
                <a:rPr lang="en-US" b="true" sz="7599" spc="-220">
                  <a:solidFill>
                    <a:srgbClr val="145FC4"/>
                  </a:solidFill>
                  <a:latin typeface="Proxima Nova Bold"/>
                  <a:ea typeface="Proxima Nova Bold"/>
                  <a:cs typeface="Proxima Nova Bold"/>
                  <a:sym typeface="Proxima Nova Bold"/>
                </a:rPr>
                <a:t>What we’ve done</a:t>
              </a:r>
            </a:p>
          </p:txBody>
        </p:sp>
        <p:sp>
          <p:nvSpPr>
            <p:cNvPr name="TextBox 9" id="9"/>
            <p:cNvSpPr txBox="true"/>
            <p:nvPr/>
          </p:nvSpPr>
          <p:spPr>
            <a:xfrm rot="0">
              <a:off x="0" y="3336925"/>
              <a:ext cx="9055612" cy="4124960"/>
            </a:xfrm>
            <a:prstGeom prst="rect">
              <a:avLst/>
            </a:prstGeom>
          </p:spPr>
          <p:txBody>
            <a:bodyPr anchor="t" rtlCol="false" tIns="0" lIns="0" bIns="0" rIns="0">
              <a:spAutoFit/>
            </a:bodyPr>
            <a:lstStyle/>
            <a:p>
              <a:pPr algn="l" marL="0" indent="0" lvl="0">
                <a:lnSpc>
                  <a:spcPts val="4199"/>
                </a:lnSpc>
              </a:pPr>
              <a:r>
                <a:rPr lang="en-US" sz="2799" spc="-5">
                  <a:solidFill>
                    <a:srgbClr val="000000"/>
                  </a:solidFill>
                  <a:latin typeface="Proxima Nova"/>
                  <a:ea typeface="Proxima Nova"/>
                  <a:cs typeface="Proxima Nova"/>
                  <a:sym typeface="Proxima Nova"/>
                </a:rPr>
                <a:t>We have been busy across the school from creating quizzes to leading classes in the department. One quiz was made for the kids to guess the language another pupil from prestwick was speaking. Another about general knowledge on Europe.</a:t>
              </a:r>
            </a:p>
          </p:txBody>
        </p:sp>
      </p:grpSp>
      <p:sp>
        <p:nvSpPr>
          <p:cNvPr name="Freeform 10" id="10"/>
          <p:cNvSpPr/>
          <p:nvPr/>
        </p:nvSpPr>
        <p:spPr>
          <a:xfrm flipH="false" flipV="false" rot="0">
            <a:off x="3617488" y="3583559"/>
            <a:ext cx="5152016" cy="2898009"/>
          </a:xfrm>
          <a:custGeom>
            <a:avLst/>
            <a:gdLst/>
            <a:ahLst/>
            <a:cxnLst/>
            <a:rect r="r" b="b" t="t" l="l"/>
            <a:pathLst>
              <a:path h="2898009" w="5152016">
                <a:moveTo>
                  <a:pt x="0" y="0"/>
                </a:moveTo>
                <a:lnTo>
                  <a:pt x="5152016" y="0"/>
                </a:lnTo>
                <a:lnTo>
                  <a:pt x="5152016" y="2898009"/>
                </a:lnTo>
                <a:lnTo>
                  <a:pt x="0" y="2898009"/>
                </a:lnTo>
                <a:lnTo>
                  <a:pt x="0" y="0"/>
                </a:lnTo>
                <a:close/>
              </a:path>
            </a:pathLst>
          </a:custGeom>
          <a:blipFill>
            <a:blip r:embed="rId7"/>
            <a:stretch>
              <a:fillRect l="0" t="-173331" r="0" b="-111053"/>
            </a:stretch>
          </a:blipFill>
        </p:spPr>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DAGU_sekXvQ</dc:identifier>
  <dcterms:modified xsi:type="dcterms:W3CDTF">2011-08-01T06:04:30Z</dcterms:modified>
  <cp:revision>1</cp:revision>
  <dc:title>European parliament</dc:title>
</cp:coreProperties>
</file>