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0" r:id="rId5"/>
    <p:sldId id="258" r:id="rId6"/>
    <p:sldId id="259"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71DCC-77F0-41DB-BF36-432FA7761084}" v="1" dt="2025-01-21T08:12:24.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100A-2337-2970-D06B-E584ECA72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7C31A6-EBB4-59CA-52C9-E373F8C426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751316-B8B6-E029-3D00-64A35DCFA6EA}"/>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A1765151-F8FA-47EC-3642-D9D128F2B7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B066B9-976A-40C0-0C4E-70C36B15AB55}"/>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247824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8887-A64F-4DF4-9190-63F608C23E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10357E-9C1C-D5A3-5143-27B730B64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BDF2F-D44B-2368-24BE-5E5A36C3017A}"/>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869C0F87-3806-456E-AEC6-763E0783BE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8D802-F478-97D7-E1C0-B7361DA124BE}"/>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405704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EED52-B90B-9674-2641-4E2107AB48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8DCD18-7AE9-559A-E746-1D129C66E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1772B-751F-9437-0FE2-B98407C55E88}"/>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C14F00F8-6D41-217D-4622-23F4D96918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095F2-A640-AAB3-DE5D-1266401F87DD}"/>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26122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2043-9290-B57C-B766-AF390D4EA6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39F3AA-E553-3C37-9710-333978701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1431F8-5ABC-FF4F-2B7B-C266201AE45C}"/>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914089A5-E3C7-D9F8-F8F5-3DDF959AD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35485-4A71-E0CE-333C-786273751C9B}"/>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2553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CFAB-B8EF-037C-78A9-8E9ED7DA5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F27873-439B-39AD-55BF-0E2DAFBA6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BCD40-849B-D648-17C6-FDC081B807A6}"/>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594F0639-7E08-A2A7-5E59-D84D3B923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32102-1145-CD13-9E61-9A9DDEBBBF26}"/>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388374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3C80-889C-CD38-F7B8-0C865C1114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4E04-6938-664B-8174-950F4C0DB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949047-A368-601F-6F63-C0CCDB853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B83E01-1021-B113-78AB-C726984103F3}"/>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6" name="Footer Placeholder 5">
            <a:extLst>
              <a:ext uri="{FF2B5EF4-FFF2-40B4-BE49-F238E27FC236}">
                <a16:creationId xmlns:a16="http://schemas.microsoft.com/office/drawing/2014/main" id="{45E7F5AD-AE65-A475-7FA1-912A338252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2777D9-8330-67E0-7969-D3D534150CB6}"/>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36141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0D8A-C8E6-6173-6E96-87144369D7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B15641-0A0A-778A-BC89-2E058D765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764C3A-B471-FC8E-57BE-506652EB2F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074156-A314-10C9-FAEB-A9CAFA741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3766-B536-2A11-44D6-EF8E3551E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13B450-475F-50F5-5A0C-E6637033F43D}"/>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8" name="Footer Placeholder 7">
            <a:extLst>
              <a:ext uri="{FF2B5EF4-FFF2-40B4-BE49-F238E27FC236}">
                <a16:creationId xmlns:a16="http://schemas.microsoft.com/office/drawing/2014/main" id="{702BC8DA-2673-74F4-1583-A8544B9DBC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4E3EEC-A395-7C07-DA2B-A5904FF04493}"/>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242392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837E-7699-036A-47C1-DEA370C49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21A248-CF8E-730B-8226-D97651E8A539}"/>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4" name="Footer Placeholder 3">
            <a:extLst>
              <a:ext uri="{FF2B5EF4-FFF2-40B4-BE49-F238E27FC236}">
                <a16:creationId xmlns:a16="http://schemas.microsoft.com/office/drawing/2014/main" id="{B090F904-6CBE-4F70-FA48-A574928EFD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6E8FBB-D7BE-C80E-6951-BB91DF2C5183}"/>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52485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34C09-7B30-F9F6-F1D6-7765B9720092}"/>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3" name="Footer Placeholder 2">
            <a:extLst>
              <a:ext uri="{FF2B5EF4-FFF2-40B4-BE49-F238E27FC236}">
                <a16:creationId xmlns:a16="http://schemas.microsoft.com/office/drawing/2014/main" id="{C60EB97A-327B-83CF-93CF-1ECAE5D0B7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D00D0D-8527-4644-FD13-C6631B83EEA6}"/>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33228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C19E-5E4B-CCD0-273A-9CD7AA299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B9EE84-FB75-A94E-EBB9-67D316451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D48D06-D449-D848-77CD-4C6CE7C05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C32E9-541C-31BF-8B5B-D96D1A7CAE24}"/>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6" name="Footer Placeholder 5">
            <a:extLst>
              <a:ext uri="{FF2B5EF4-FFF2-40B4-BE49-F238E27FC236}">
                <a16:creationId xmlns:a16="http://schemas.microsoft.com/office/drawing/2014/main" id="{AE792D3F-3A3B-C1EA-7AB5-1293A165A8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6C39AF-443E-3819-3955-54E4718118C0}"/>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230248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1F6E-CAA1-7B91-E479-3A4651E56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672234-E5E9-11C1-F42D-0E7AAEA8DC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45DFBA-8E8F-FBF7-31FD-1D05F3A89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1FD46-54F1-2AFD-6447-40CCC3D9F1DF}"/>
              </a:ext>
            </a:extLst>
          </p:cNvPr>
          <p:cNvSpPr>
            <a:spLocks noGrp="1"/>
          </p:cNvSpPr>
          <p:nvPr>
            <p:ph type="dt" sz="half" idx="10"/>
          </p:nvPr>
        </p:nvSpPr>
        <p:spPr/>
        <p:txBody>
          <a:bodyPr/>
          <a:lstStyle/>
          <a:p>
            <a:fld id="{F9721F5F-BB3D-414C-BCE0-A635A6600EAF}" type="datetimeFigureOut">
              <a:rPr lang="en-GB" smtClean="0"/>
              <a:t>27/01/2025</a:t>
            </a:fld>
            <a:endParaRPr lang="en-GB"/>
          </a:p>
        </p:txBody>
      </p:sp>
      <p:sp>
        <p:nvSpPr>
          <p:cNvPr id="6" name="Footer Placeholder 5">
            <a:extLst>
              <a:ext uri="{FF2B5EF4-FFF2-40B4-BE49-F238E27FC236}">
                <a16:creationId xmlns:a16="http://schemas.microsoft.com/office/drawing/2014/main" id="{A70FAAF0-71BE-F5FE-4A17-76EAC2BD68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2EE19B-DAF7-F500-2C68-B5487C88F30E}"/>
              </a:ext>
            </a:extLst>
          </p:cNvPr>
          <p:cNvSpPr>
            <a:spLocks noGrp="1"/>
          </p:cNvSpPr>
          <p:nvPr>
            <p:ph type="sldNum" sz="quarter" idx="12"/>
          </p:nvPr>
        </p:nvSpPr>
        <p:spPr/>
        <p:txBody>
          <a:bodyPr/>
          <a:lstStyle/>
          <a:p>
            <a:fld id="{8AC4B5C7-561C-4800-974A-9F1335E5D28B}" type="slidenum">
              <a:rPr lang="en-GB" smtClean="0"/>
              <a:t>‹#›</a:t>
            </a:fld>
            <a:endParaRPr lang="en-GB"/>
          </a:p>
        </p:txBody>
      </p:sp>
    </p:spTree>
    <p:extLst>
      <p:ext uri="{BB962C8B-B14F-4D97-AF65-F5344CB8AC3E}">
        <p14:creationId xmlns:p14="http://schemas.microsoft.com/office/powerpoint/2010/main" val="361752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88549-9F8A-F42C-C440-733DA12F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5896A2-DCC7-A752-8621-CD2ED21C6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C4CCE-A0D8-4559-51D6-F6D23A8DC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21F5F-BB3D-414C-BCE0-A635A6600EAF}" type="datetimeFigureOut">
              <a:rPr lang="en-GB" smtClean="0"/>
              <a:t>27/01/2025</a:t>
            </a:fld>
            <a:endParaRPr lang="en-GB"/>
          </a:p>
        </p:txBody>
      </p:sp>
      <p:sp>
        <p:nvSpPr>
          <p:cNvPr id="5" name="Footer Placeholder 4">
            <a:extLst>
              <a:ext uri="{FF2B5EF4-FFF2-40B4-BE49-F238E27FC236}">
                <a16:creationId xmlns:a16="http://schemas.microsoft.com/office/drawing/2014/main" id="{807B0C0B-2553-8775-5E01-87EDF5B10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6905DD-888A-5BF2-8C8F-F8A65273D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4B5C7-561C-4800-974A-9F1335E5D28B}" type="slidenum">
              <a:rPr lang="en-GB" smtClean="0"/>
              <a:t>‹#›</a:t>
            </a:fld>
            <a:endParaRPr lang="en-GB"/>
          </a:p>
        </p:txBody>
      </p:sp>
    </p:spTree>
    <p:extLst>
      <p:ext uri="{BB962C8B-B14F-4D97-AF65-F5344CB8AC3E}">
        <p14:creationId xmlns:p14="http://schemas.microsoft.com/office/powerpoint/2010/main" val="82061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F0329-FFC5-E166-7F03-0DD2A43900B6}"/>
              </a:ext>
            </a:extLst>
          </p:cNvPr>
          <p:cNvPicPr>
            <a:picLocks noChangeAspect="1"/>
          </p:cNvPicPr>
          <p:nvPr/>
        </p:nvPicPr>
        <p:blipFill>
          <a:blip r:embed="rId2"/>
          <a:stretch>
            <a:fillRect/>
          </a:stretch>
        </p:blipFill>
        <p:spPr>
          <a:xfrm>
            <a:off x="1538312" y="507004"/>
            <a:ext cx="9877212" cy="5647534"/>
          </a:xfrm>
          <a:prstGeom prst="rect">
            <a:avLst/>
          </a:prstGeom>
        </p:spPr>
      </p:pic>
      <p:pic>
        <p:nvPicPr>
          <p:cNvPr id="5" name="Content Placeholder 4" descr="A close up of a sign&#10;&#10;Description automatically generated">
            <a:extLst>
              <a:ext uri="{FF2B5EF4-FFF2-40B4-BE49-F238E27FC236}">
                <a16:creationId xmlns:a16="http://schemas.microsoft.com/office/drawing/2014/main" id="{0756F8A0-5EFF-D483-3510-83A840C93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6" name="TextBox 5">
            <a:extLst>
              <a:ext uri="{FF2B5EF4-FFF2-40B4-BE49-F238E27FC236}">
                <a16:creationId xmlns:a16="http://schemas.microsoft.com/office/drawing/2014/main" id="{8A8DC814-46E2-1EAE-269E-573DC7F1CEEB}"/>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
        <p:nvSpPr>
          <p:cNvPr id="2" name="TextBox 1">
            <a:extLst>
              <a:ext uri="{FF2B5EF4-FFF2-40B4-BE49-F238E27FC236}">
                <a16:creationId xmlns:a16="http://schemas.microsoft.com/office/drawing/2014/main" id="{E3034A66-B7E3-496F-593E-C22CEB9354A6}"/>
              </a:ext>
            </a:extLst>
          </p:cNvPr>
          <p:cNvSpPr txBox="1"/>
          <p:nvPr/>
        </p:nvSpPr>
        <p:spPr>
          <a:xfrm>
            <a:off x="9443775" y="511078"/>
            <a:ext cx="1971749" cy="646331"/>
          </a:xfrm>
          <a:prstGeom prst="rect">
            <a:avLst/>
          </a:prstGeom>
          <a:solidFill>
            <a:schemeClr val="accent6">
              <a:lumMod val="40000"/>
              <a:lumOff val="60000"/>
            </a:schemeClr>
          </a:solidFill>
        </p:spPr>
        <p:txBody>
          <a:bodyPr wrap="square" rtlCol="0">
            <a:spAutoFit/>
          </a:bodyPr>
          <a:lstStyle/>
          <a:p>
            <a:pPr algn="ctr"/>
            <a:r>
              <a:rPr lang="en-GB" dirty="0">
                <a:latin typeface="Comic Sans MS" panose="030F0702030302020204" pitchFamily="66" charset="0"/>
              </a:rPr>
              <a:t>80 years since liberation.</a:t>
            </a:r>
          </a:p>
        </p:txBody>
      </p:sp>
    </p:spTree>
    <p:extLst>
      <p:ext uri="{BB962C8B-B14F-4D97-AF65-F5344CB8AC3E}">
        <p14:creationId xmlns:p14="http://schemas.microsoft.com/office/powerpoint/2010/main" val="287599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EFD33-885E-19C3-9A59-95E69E3FB677}"/>
              </a:ext>
            </a:extLst>
          </p:cNvPr>
          <p:cNvPicPr>
            <a:picLocks noChangeAspect="1"/>
          </p:cNvPicPr>
          <p:nvPr/>
        </p:nvPicPr>
        <p:blipFill>
          <a:blip r:embed="rId2"/>
          <a:srcRect t="2660" r="30190" b="4382"/>
          <a:stretch/>
        </p:blipFill>
        <p:spPr>
          <a:xfrm>
            <a:off x="4484914" y="764059"/>
            <a:ext cx="2329208" cy="2977073"/>
          </a:xfrm>
          <a:prstGeom prst="rect">
            <a:avLst/>
          </a:prstGeom>
        </p:spPr>
      </p:pic>
      <p:pic>
        <p:nvPicPr>
          <p:cNvPr id="7" name="Picture 6">
            <a:extLst>
              <a:ext uri="{FF2B5EF4-FFF2-40B4-BE49-F238E27FC236}">
                <a16:creationId xmlns:a16="http://schemas.microsoft.com/office/drawing/2014/main" id="{6444ACD6-BCBD-BFE1-07D8-BBF22EC8A896}"/>
              </a:ext>
            </a:extLst>
          </p:cNvPr>
          <p:cNvPicPr>
            <a:picLocks noChangeAspect="1"/>
          </p:cNvPicPr>
          <p:nvPr/>
        </p:nvPicPr>
        <p:blipFill>
          <a:blip r:embed="rId3"/>
          <a:stretch>
            <a:fillRect/>
          </a:stretch>
        </p:blipFill>
        <p:spPr>
          <a:xfrm>
            <a:off x="1601059" y="894085"/>
            <a:ext cx="2883855" cy="2717020"/>
          </a:xfrm>
          <a:prstGeom prst="rect">
            <a:avLst/>
          </a:prstGeom>
        </p:spPr>
      </p:pic>
      <p:pic>
        <p:nvPicPr>
          <p:cNvPr id="8" name="Picture 7">
            <a:extLst>
              <a:ext uri="{FF2B5EF4-FFF2-40B4-BE49-F238E27FC236}">
                <a16:creationId xmlns:a16="http://schemas.microsoft.com/office/drawing/2014/main" id="{D1C744CA-50D0-C8E9-629D-06B5826CF5F0}"/>
              </a:ext>
            </a:extLst>
          </p:cNvPr>
          <p:cNvPicPr>
            <a:picLocks noChangeAspect="1"/>
          </p:cNvPicPr>
          <p:nvPr/>
        </p:nvPicPr>
        <p:blipFill>
          <a:blip r:embed="rId4"/>
          <a:stretch>
            <a:fillRect/>
          </a:stretch>
        </p:blipFill>
        <p:spPr>
          <a:xfrm>
            <a:off x="6814122" y="841323"/>
            <a:ext cx="2875780" cy="2875780"/>
          </a:xfrm>
          <a:prstGeom prst="rect">
            <a:avLst/>
          </a:prstGeom>
        </p:spPr>
      </p:pic>
      <p:pic>
        <p:nvPicPr>
          <p:cNvPr id="10" name="Picture 9">
            <a:extLst>
              <a:ext uri="{FF2B5EF4-FFF2-40B4-BE49-F238E27FC236}">
                <a16:creationId xmlns:a16="http://schemas.microsoft.com/office/drawing/2014/main" id="{202D524E-7CE4-B3C1-6B30-1E5167BA1B40}"/>
              </a:ext>
            </a:extLst>
          </p:cNvPr>
          <p:cNvPicPr>
            <a:picLocks noChangeAspect="1"/>
          </p:cNvPicPr>
          <p:nvPr/>
        </p:nvPicPr>
        <p:blipFill>
          <a:blip r:embed="rId5"/>
          <a:stretch>
            <a:fillRect/>
          </a:stretch>
        </p:blipFill>
        <p:spPr>
          <a:xfrm>
            <a:off x="3042986" y="3571029"/>
            <a:ext cx="2750338" cy="2675133"/>
          </a:xfrm>
          <a:prstGeom prst="rect">
            <a:avLst/>
          </a:prstGeom>
        </p:spPr>
      </p:pic>
      <p:pic>
        <p:nvPicPr>
          <p:cNvPr id="12" name="Picture 11">
            <a:extLst>
              <a:ext uri="{FF2B5EF4-FFF2-40B4-BE49-F238E27FC236}">
                <a16:creationId xmlns:a16="http://schemas.microsoft.com/office/drawing/2014/main" id="{C74C21E3-62B2-E17D-5434-946FA473903C}"/>
              </a:ext>
            </a:extLst>
          </p:cNvPr>
          <p:cNvPicPr>
            <a:picLocks noChangeAspect="1"/>
          </p:cNvPicPr>
          <p:nvPr/>
        </p:nvPicPr>
        <p:blipFill>
          <a:blip r:embed="rId6"/>
          <a:stretch>
            <a:fillRect/>
          </a:stretch>
        </p:blipFill>
        <p:spPr>
          <a:xfrm>
            <a:off x="5793324" y="3546953"/>
            <a:ext cx="2751566" cy="2675133"/>
          </a:xfrm>
          <a:prstGeom prst="rect">
            <a:avLst/>
          </a:prstGeom>
        </p:spPr>
      </p:pic>
      <p:sp>
        <p:nvSpPr>
          <p:cNvPr id="3" name="TextBox 2">
            <a:extLst>
              <a:ext uri="{FF2B5EF4-FFF2-40B4-BE49-F238E27FC236}">
                <a16:creationId xmlns:a16="http://schemas.microsoft.com/office/drawing/2014/main" id="{5E0ED8D1-D35D-6FD4-D349-DE501083A50E}"/>
              </a:ext>
            </a:extLst>
          </p:cNvPr>
          <p:cNvSpPr txBox="1"/>
          <p:nvPr/>
        </p:nvSpPr>
        <p:spPr>
          <a:xfrm>
            <a:off x="464902" y="39013"/>
            <a:ext cx="10689771" cy="830997"/>
          </a:xfrm>
          <a:prstGeom prst="rect">
            <a:avLst/>
          </a:prstGeom>
          <a:solidFill>
            <a:schemeClr val="accent6">
              <a:lumMod val="40000"/>
              <a:lumOff val="60000"/>
            </a:schemeClr>
          </a:solidFill>
        </p:spPr>
        <p:txBody>
          <a:bodyPr wrap="square" rtlCol="0">
            <a:spAutoFit/>
          </a:bodyPr>
          <a:lstStyle/>
          <a:p>
            <a:pPr algn="ctr"/>
            <a:r>
              <a:rPr lang="en-GB" sz="2400" dirty="0">
                <a:latin typeface="Comic Sans MS" panose="030F0702030302020204" pitchFamily="66" charset="0"/>
              </a:rPr>
              <a:t>How do the stories of these five people contribute to the theme of Holocaust Memorial Day?</a:t>
            </a:r>
          </a:p>
        </p:txBody>
      </p:sp>
      <p:pic>
        <p:nvPicPr>
          <p:cNvPr id="2" name="Content Placeholder 4" descr="A close up of a sign&#10;&#10;Description automatically generated">
            <a:extLst>
              <a:ext uri="{FF2B5EF4-FFF2-40B4-BE49-F238E27FC236}">
                <a16:creationId xmlns:a16="http://schemas.microsoft.com/office/drawing/2014/main" id="{1107EED9-DDC9-86E9-1658-FDB80154C2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8351" y="39013"/>
            <a:ext cx="1003649" cy="523220"/>
          </a:xfrm>
          <a:prstGeom prst="rect">
            <a:avLst/>
          </a:prstGeom>
        </p:spPr>
      </p:pic>
      <p:sp>
        <p:nvSpPr>
          <p:cNvPr id="4" name="TextBox 3">
            <a:extLst>
              <a:ext uri="{FF2B5EF4-FFF2-40B4-BE49-F238E27FC236}">
                <a16:creationId xmlns:a16="http://schemas.microsoft.com/office/drawing/2014/main" id="{A5CA3A4D-E770-9582-CE0A-69982268749B}"/>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178986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ABCDDA-92AD-6C55-CCF5-2D238EA9093A}"/>
              </a:ext>
            </a:extLst>
          </p:cNvPr>
          <p:cNvPicPr>
            <a:picLocks noGrp="1" noChangeAspect="1"/>
          </p:cNvPicPr>
          <p:nvPr>
            <p:ph idx="1"/>
          </p:nvPr>
        </p:nvPicPr>
        <p:blipFill>
          <a:blip r:embed="rId2"/>
          <a:srcRect t="2562" r="32006"/>
          <a:stretch/>
        </p:blipFill>
        <p:spPr>
          <a:xfrm>
            <a:off x="97971" y="1549710"/>
            <a:ext cx="3284843" cy="4516211"/>
          </a:xfrm>
          <a:prstGeom prst="rect">
            <a:avLst/>
          </a:prstGeom>
        </p:spPr>
      </p:pic>
      <p:pic>
        <p:nvPicPr>
          <p:cNvPr id="6" name="Picture 5">
            <a:extLst>
              <a:ext uri="{FF2B5EF4-FFF2-40B4-BE49-F238E27FC236}">
                <a16:creationId xmlns:a16="http://schemas.microsoft.com/office/drawing/2014/main" id="{C4553A17-381B-AFDF-D82C-C741D799094C}"/>
              </a:ext>
            </a:extLst>
          </p:cNvPr>
          <p:cNvPicPr>
            <a:picLocks noChangeAspect="1"/>
          </p:cNvPicPr>
          <p:nvPr/>
        </p:nvPicPr>
        <p:blipFill>
          <a:blip r:embed="rId3"/>
          <a:stretch>
            <a:fillRect/>
          </a:stretch>
        </p:blipFill>
        <p:spPr>
          <a:xfrm>
            <a:off x="5159829" y="145766"/>
            <a:ext cx="4635879" cy="722475"/>
          </a:xfrm>
          <a:prstGeom prst="rect">
            <a:avLst/>
          </a:prstGeom>
        </p:spPr>
      </p:pic>
      <p:sp>
        <p:nvSpPr>
          <p:cNvPr id="7" name="TextBox 6">
            <a:extLst>
              <a:ext uri="{FF2B5EF4-FFF2-40B4-BE49-F238E27FC236}">
                <a16:creationId xmlns:a16="http://schemas.microsoft.com/office/drawing/2014/main" id="{270BFE68-48DF-9723-8EE4-49CBD95C54CE}"/>
              </a:ext>
            </a:extLst>
          </p:cNvPr>
          <p:cNvSpPr txBox="1"/>
          <p:nvPr/>
        </p:nvSpPr>
        <p:spPr>
          <a:xfrm>
            <a:off x="3469900" y="1695476"/>
            <a:ext cx="8624129" cy="3970318"/>
          </a:xfrm>
          <a:prstGeom prst="rect">
            <a:avLst/>
          </a:prstGeom>
          <a:noFill/>
        </p:spPr>
        <p:txBody>
          <a:bodyPr wrap="square" rtlCol="0">
            <a:spAutoFit/>
          </a:bodyPr>
          <a:lstStyle/>
          <a:p>
            <a:r>
              <a:rPr lang="en-GB" sz="2800" dirty="0">
                <a:latin typeface="Comic Sans MS" panose="030F0702030302020204" pitchFamily="66" charset="0"/>
              </a:rPr>
              <a:t>During the 1930s, Catherine lived in Germany. During the rise of the Nazi Party, she helped German-Jewish families by providing a safe passage to England. With the increasing threat of war, she decided to move to England, and her house became a sanctuary for several Jewish families who escaped the Blitz. She is a great representation of how, if we help people, it can have a great impact in the future.</a:t>
            </a:r>
          </a:p>
        </p:txBody>
      </p:sp>
      <p:sp>
        <p:nvSpPr>
          <p:cNvPr id="8" name="TextBox 7">
            <a:extLst>
              <a:ext uri="{FF2B5EF4-FFF2-40B4-BE49-F238E27FC236}">
                <a16:creationId xmlns:a16="http://schemas.microsoft.com/office/drawing/2014/main" id="{14D29E9C-9506-5D94-2DD2-C3A84CA5D973}"/>
              </a:ext>
            </a:extLst>
          </p:cNvPr>
          <p:cNvSpPr txBox="1"/>
          <p:nvPr/>
        </p:nvSpPr>
        <p:spPr>
          <a:xfrm>
            <a:off x="5159829" y="936199"/>
            <a:ext cx="4635879" cy="646331"/>
          </a:xfrm>
          <a:prstGeom prst="rect">
            <a:avLst/>
          </a:prstGeom>
          <a:solidFill>
            <a:schemeClr val="accent1">
              <a:lumMod val="40000"/>
              <a:lumOff val="60000"/>
            </a:schemeClr>
          </a:solidFill>
        </p:spPr>
        <p:txBody>
          <a:bodyPr wrap="square" rtlCol="0">
            <a:spAutoFit/>
          </a:bodyPr>
          <a:lstStyle/>
          <a:p>
            <a:r>
              <a:rPr lang="en-GB" sz="3600" dirty="0">
                <a:latin typeface="Comic Sans MS" panose="030F0702030302020204" pitchFamily="66" charset="0"/>
              </a:rPr>
              <a:t>“The Sikh Princess”</a:t>
            </a:r>
          </a:p>
        </p:txBody>
      </p:sp>
      <p:pic>
        <p:nvPicPr>
          <p:cNvPr id="3" name="Picture 2" descr="Image result for holocaust memorial day">
            <a:extLst>
              <a:ext uri="{FF2B5EF4-FFF2-40B4-BE49-F238E27FC236}">
                <a16:creationId xmlns:a16="http://schemas.microsoft.com/office/drawing/2014/main" id="{3A46D0E5-7004-52DA-C83F-AB14F4BDCC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02" r="21378"/>
          <a:stretch/>
        </p:blipFill>
        <p:spPr bwMode="auto">
          <a:xfrm>
            <a:off x="11114157" y="5572125"/>
            <a:ext cx="1077843"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close up of a sign&#10;&#10;Description automatically generated">
            <a:extLst>
              <a:ext uri="{FF2B5EF4-FFF2-40B4-BE49-F238E27FC236}">
                <a16:creationId xmlns:a16="http://schemas.microsoft.com/office/drawing/2014/main" id="{CA3E804C-9975-315A-816E-2A954DA12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11" name="TextBox 10">
            <a:extLst>
              <a:ext uri="{FF2B5EF4-FFF2-40B4-BE49-F238E27FC236}">
                <a16:creationId xmlns:a16="http://schemas.microsoft.com/office/drawing/2014/main" id="{2083CB4D-34D5-4CB5-1A78-69D291CB3A8F}"/>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209926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3A58EF-5FF4-65E9-7828-769099EF8186}"/>
              </a:ext>
            </a:extLst>
          </p:cNvPr>
          <p:cNvPicPr>
            <a:picLocks noGrp="1" noChangeAspect="1"/>
          </p:cNvPicPr>
          <p:nvPr>
            <p:ph idx="1"/>
          </p:nvPr>
        </p:nvPicPr>
        <p:blipFill>
          <a:blip r:embed="rId2"/>
          <a:stretch>
            <a:fillRect/>
          </a:stretch>
        </p:blipFill>
        <p:spPr>
          <a:xfrm>
            <a:off x="78791" y="1696650"/>
            <a:ext cx="4479652" cy="4357162"/>
          </a:xfrm>
        </p:spPr>
      </p:pic>
      <p:pic>
        <p:nvPicPr>
          <p:cNvPr id="7" name="Picture 6">
            <a:extLst>
              <a:ext uri="{FF2B5EF4-FFF2-40B4-BE49-F238E27FC236}">
                <a16:creationId xmlns:a16="http://schemas.microsoft.com/office/drawing/2014/main" id="{3DFC7B6A-86C0-78E8-A62A-22BBE9138BBE}"/>
              </a:ext>
            </a:extLst>
          </p:cNvPr>
          <p:cNvPicPr>
            <a:picLocks noChangeAspect="1"/>
          </p:cNvPicPr>
          <p:nvPr/>
        </p:nvPicPr>
        <p:blipFill>
          <a:blip r:embed="rId3"/>
          <a:stretch>
            <a:fillRect/>
          </a:stretch>
        </p:blipFill>
        <p:spPr>
          <a:xfrm>
            <a:off x="5284416" y="322922"/>
            <a:ext cx="4189607" cy="886263"/>
          </a:xfrm>
          <a:prstGeom prst="rect">
            <a:avLst/>
          </a:prstGeom>
        </p:spPr>
      </p:pic>
      <p:sp>
        <p:nvSpPr>
          <p:cNvPr id="8" name="TextBox 7">
            <a:extLst>
              <a:ext uri="{FF2B5EF4-FFF2-40B4-BE49-F238E27FC236}">
                <a16:creationId xmlns:a16="http://schemas.microsoft.com/office/drawing/2014/main" id="{DB4C44B7-8F0C-D3C6-93D4-341915DDE0D8}"/>
              </a:ext>
            </a:extLst>
          </p:cNvPr>
          <p:cNvSpPr txBox="1"/>
          <p:nvPr/>
        </p:nvSpPr>
        <p:spPr>
          <a:xfrm>
            <a:off x="4594396" y="1763627"/>
            <a:ext cx="7518813" cy="4031873"/>
          </a:xfrm>
          <a:prstGeom prst="rect">
            <a:avLst/>
          </a:prstGeom>
          <a:noFill/>
        </p:spPr>
        <p:txBody>
          <a:bodyPr wrap="square" rtlCol="0">
            <a:spAutoFit/>
          </a:bodyPr>
          <a:lstStyle/>
          <a:p>
            <a:r>
              <a:rPr lang="en-GB" sz="3200" dirty="0">
                <a:latin typeface="Comic Sans MS" panose="030F0702030302020204" pitchFamily="66" charset="0"/>
              </a:rPr>
              <a:t>Gad Beck was a gay Jewish man in Nazi-occupied Berlin. He survived by joining a resistance group. His lover, Manfred, chose to stay with his family and was sent to Auschwitz. This tragedy highlights the importance of fighting prejudice and discrimination to create a better future.</a:t>
            </a:r>
          </a:p>
        </p:txBody>
      </p:sp>
      <p:pic>
        <p:nvPicPr>
          <p:cNvPr id="3" name="Picture 2" descr="Image result for holocaust memorial day">
            <a:extLst>
              <a:ext uri="{FF2B5EF4-FFF2-40B4-BE49-F238E27FC236}">
                <a16:creationId xmlns:a16="http://schemas.microsoft.com/office/drawing/2014/main" id="{0D7FB199-A158-FBB7-AFA6-B47AEE6991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02" r="21378"/>
          <a:stretch/>
        </p:blipFill>
        <p:spPr bwMode="auto">
          <a:xfrm>
            <a:off x="11114157" y="5572125"/>
            <a:ext cx="1077843"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descr="A close up of a sign&#10;&#10;Description automatically generated">
            <a:extLst>
              <a:ext uri="{FF2B5EF4-FFF2-40B4-BE49-F238E27FC236}">
                <a16:creationId xmlns:a16="http://schemas.microsoft.com/office/drawing/2014/main" id="{48678F69-3035-8658-CB80-C970F7C0E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6" name="TextBox 5">
            <a:extLst>
              <a:ext uri="{FF2B5EF4-FFF2-40B4-BE49-F238E27FC236}">
                <a16:creationId xmlns:a16="http://schemas.microsoft.com/office/drawing/2014/main" id="{3EE922A7-FAEE-ACF3-FFEE-B6CC03AAD88C}"/>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102480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7E5A1C-E34F-2D30-9296-58EFBAFEEA7C}"/>
              </a:ext>
            </a:extLst>
          </p:cNvPr>
          <p:cNvPicPr>
            <a:picLocks noGrp="1" noChangeAspect="1"/>
          </p:cNvPicPr>
          <p:nvPr>
            <p:ph idx="1"/>
          </p:nvPr>
        </p:nvPicPr>
        <p:blipFill>
          <a:blip r:embed="rId2"/>
          <a:stretch>
            <a:fillRect/>
          </a:stretch>
        </p:blipFill>
        <p:spPr>
          <a:xfrm>
            <a:off x="126610" y="1913267"/>
            <a:ext cx="4175129" cy="3933593"/>
          </a:xfrm>
        </p:spPr>
      </p:pic>
      <p:pic>
        <p:nvPicPr>
          <p:cNvPr id="7" name="Picture 6">
            <a:extLst>
              <a:ext uri="{FF2B5EF4-FFF2-40B4-BE49-F238E27FC236}">
                <a16:creationId xmlns:a16="http://schemas.microsoft.com/office/drawing/2014/main" id="{F0FDF7C0-5CB2-F0B1-D90B-D4E8CE2F040B}"/>
              </a:ext>
            </a:extLst>
          </p:cNvPr>
          <p:cNvPicPr>
            <a:picLocks noChangeAspect="1"/>
          </p:cNvPicPr>
          <p:nvPr/>
        </p:nvPicPr>
        <p:blipFill>
          <a:blip r:embed="rId3"/>
          <a:stretch>
            <a:fillRect/>
          </a:stretch>
        </p:blipFill>
        <p:spPr>
          <a:xfrm>
            <a:off x="3326044" y="285640"/>
            <a:ext cx="6677025" cy="762000"/>
          </a:xfrm>
          <a:prstGeom prst="rect">
            <a:avLst/>
          </a:prstGeom>
        </p:spPr>
      </p:pic>
      <p:sp>
        <p:nvSpPr>
          <p:cNvPr id="8" name="TextBox 7">
            <a:extLst>
              <a:ext uri="{FF2B5EF4-FFF2-40B4-BE49-F238E27FC236}">
                <a16:creationId xmlns:a16="http://schemas.microsoft.com/office/drawing/2014/main" id="{B29B876A-6743-A253-4C95-7C2BBD7F2BAD}"/>
              </a:ext>
            </a:extLst>
          </p:cNvPr>
          <p:cNvSpPr txBox="1"/>
          <p:nvPr/>
        </p:nvSpPr>
        <p:spPr>
          <a:xfrm>
            <a:off x="4468291" y="1417724"/>
            <a:ext cx="7732542" cy="4524315"/>
          </a:xfrm>
          <a:prstGeom prst="rect">
            <a:avLst/>
          </a:prstGeom>
          <a:noFill/>
        </p:spPr>
        <p:txBody>
          <a:bodyPr wrap="square" rtlCol="0">
            <a:spAutoFit/>
          </a:bodyPr>
          <a:lstStyle/>
          <a:p>
            <a:r>
              <a:rPr lang="en-GB" sz="3200" dirty="0">
                <a:latin typeface="Comic Sans MS" panose="030F0702030302020204" pitchFamily="66" charset="0"/>
              </a:rPr>
              <a:t>Blanch Benedick, a Jewish girl from Copenhagen, escaped the Nazis in 1943 with her family. A family hid them, and they fled to safety in Sweden. The journey was scary, but they all survived and rebuilt their lives. To make a better future, we need to learn from the past, be kind, and stand against hate.</a:t>
            </a:r>
          </a:p>
        </p:txBody>
      </p:sp>
      <p:pic>
        <p:nvPicPr>
          <p:cNvPr id="4" name="Picture 3" descr="Image result for holocaust memorial day">
            <a:extLst>
              <a:ext uri="{FF2B5EF4-FFF2-40B4-BE49-F238E27FC236}">
                <a16:creationId xmlns:a16="http://schemas.microsoft.com/office/drawing/2014/main" id="{6E711042-BCFF-EC57-361A-13574FA95F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02" r="21378"/>
          <a:stretch/>
        </p:blipFill>
        <p:spPr bwMode="auto">
          <a:xfrm>
            <a:off x="11114157" y="5572125"/>
            <a:ext cx="1077843" cy="12858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A close up of a sign&#10;&#10;Description automatically generated">
            <a:extLst>
              <a:ext uri="{FF2B5EF4-FFF2-40B4-BE49-F238E27FC236}">
                <a16:creationId xmlns:a16="http://schemas.microsoft.com/office/drawing/2014/main" id="{93AD2E7C-8C20-8582-7F2B-572435A81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9" name="TextBox 8">
            <a:extLst>
              <a:ext uri="{FF2B5EF4-FFF2-40B4-BE49-F238E27FC236}">
                <a16:creationId xmlns:a16="http://schemas.microsoft.com/office/drawing/2014/main" id="{7494C9D8-6221-9213-5E4D-42CD9D8E74BE}"/>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34625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4019EA-B6BD-5A76-3071-EA859F41CC7B}"/>
              </a:ext>
            </a:extLst>
          </p:cNvPr>
          <p:cNvPicPr>
            <a:picLocks noGrp="1" noChangeAspect="1"/>
          </p:cNvPicPr>
          <p:nvPr>
            <p:ph idx="1"/>
          </p:nvPr>
        </p:nvPicPr>
        <p:blipFill>
          <a:blip r:embed="rId2"/>
          <a:stretch>
            <a:fillRect/>
          </a:stretch>
        </p:blipFill>
        <p:spPr>
          <a:xfrm>
            <a:off x="305878" y="1464684"/>
            <a:ext cx="4028182" cy="4028182"/>
          </a:xfrm>
        </p:spPr>
      </p:pic>
      <p:pic>
        <p:nvPicPr>
          <p:cNvPr id="7" name="Picture 6">
            <a:extLst>
              <a:ext uri="{FF2B5EF4-FFF2-40B4-BE49-F238E27FC236}">
                <a16:creationId xmlns:a16="http://schemas.microsoft.com/office/drawing/2014/main" id="{A1194011-82D6-7441-22A3-6135C61DDC73}"/>
              </a:ext>
            </a:extLst>
          </p:cNvPr>
          <p:cNvPicPr>
            <a:picLocks noChangeAspect="1"/>
          </p:cNvPicPr>
          <p:nvPr/>
        </p:nvPicPr>
        <p:blipFill>
          <a:blip r:embed="rId3"/>
          <a:stretch>
            <a:fillRect/>
          </a:stretch>
        </p:blipFill>
        <p:spPr>
          <a:xfrm>
            <a:off x="2952070" y="491629"/>
            <a:ext cx="5743575" cy="676275"/>
          </a:xfrm>
          <a:prstGeom prst="rect">
            <a:avLst/>
          </a:prstGeom>
        </p:spPr>
      </p:pic>
      <p:pic>
        <p:nvPicPr>
          <p:cNvPr id="9" name="Picture 8">
            <a:extLst>
              <a:ext uri="{FF2B5EF4-FFF2-40B4-BE49-F238E27FC236}">
                <a16:creationId xmlns:a16="http://schemas.microsoft.com/office/drawing/2014/main" id="{74C33AFA-AC62-F455-F797-875C3C63D4FB}"/>
              </a:ext>
            </a:extLst>
          </p:cNvPr>
          <p:cNvPicPr>
            <a:picLocks noChangeAspect="1"/>
          </p:cNvPicPr>
          <p:nvPr/>
        </p:nvPicPr>
        <p:blipFill>
          <a:blip r:embed="rId4"/>
          <a:stretch>
            <a:fillRect/>
          </a:stretch>
        </p:blipFill>
        <p:spPr>
          <a:xfrm>
            <a:off x="8695645" y="491629"/>
            <a:ext cx="1971675" cy="676275"/>
          </a:xfrm>
          <a:prstGeom prst="rect">
            <a:avLst/>
          </a:prstGeom>
        </p:spPr>
      </p:pic>
      <p:sp>
        <p:nvSpPr>
          <p:cNvPr id="10" name="TextBox 9">
            <a:extLst>
              <a:ext uri="{FF2B5EF4-FFF2-40B4-BE49-F238E27FC236}">
                <a16:creationId xmlns:a16="http://schemas.microsoft.com/office/drawing/2014/main" id="{6415DB24-9B30-0459-5E19-0A67C4716247}"/>
              </a:ext>
            </a:extLst>
          </p:cNvPr>
          <p:cNvSpPr txBox="1"/>
          <p:nvPr/>
        </p:nvSpPr>
        <p:spPr>
          <a:xfrm>
            <a:off x="4668066" y="1709060"/>
            <a:ext cx="7493391" cy="4031873"/>
          </a:xfrm>
          <a:prstGeom prst="rect">
            <a:avLst/>
          </a:prstGeom>
          <a:noFill/>
        </p:spPr>
        <p:txBody>
          <a:bodyPr wrap="square" rtlCol="0">
            <a:spAutoFit/>
          </a:bodyPr>
          <a:lstStyle/>
          <a:p>
            <a:r>
              <a:rPr lang="en-GB" sz="3200" dirty="0">
                <a:latin typeface="Comic Sans MS" panose="030F0702030302020204" pitchFamily="66" charset="0"/>
              </a:rPr>
              <a:t>The Nazis killed Helene Melanie Lebel, a woman with schizophrenia, because they saw her as different. The Nazis targeted people with mental illnesses and disabilities, killing many of them. We can work against such atrocities by combatting prejudice and discrimination.</a:t>
            </a:r>
          </a:p>
        </p:txBody>
      </p:sp>
      <p:pic>
        <p:nvPicPr>
          <p:cNvPr id="3" name="Picture 2" descr="Image result for holocaust memorial day">
            <a:extLst>
              <a:ext uri="{FF2B5EF4-FFF2-40B4-BE49-F238E27FC236}">
                <a16:creationId xmlns:a16="http://schemas.microsoft.com/office/drawing/2014/main" id="{29E0F761-49D0-3D56-8630-71DB407C31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02" r="21378"/>
          <a:stretch/>
        </p:blipFill>
        <p:spPr bwMode="auto">
          <a:xfrm>
            <a:off x="11114157" y="5572125"/>
            <a:ext cx="1077843"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descr="A close up of a sign&#10;&#10;Description automatically generated">
            <a:extLst>
              <a:ext uri="{FF2B5EF4-FFF2-40B4-BE49-F238E27FC236}">
                <a16:creationId xmlns:a16="http://schemas.microsoft.com/office/drawing/2014/main" id="{98B06858-367D-BC16-287E-5915E3AAE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6" name="TextBox 5">
            <a:extLst>
              <a:ext uri="{FF2B5EF4-FFF2-40B4-BE49-F238E27FC236}">
                <a16:creationId xmlns:a16="http://schemas.microsoft.com/office/drawing/2014/main" id="{48487799-21D2-265E-49F4-495377D33944}"/>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240156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527E43-C28A-3754-7EB4-AD76E67FB3A7}"/>
              </a:ext>
            </a:extLst>
          </p:cNvPr>
          <p:cNvPicPr>
            <a:picLocks noGrp="1" noChangeAspect="1"/>
          </p:cNvPicPr>
          <p:nvPr>
            <p:ph idx="1"/>
          </p:nvPr>
        </p:nvPicPr>
        <p:blipFill>
          <a:blip r:embed="rId2"/>
          <a:stretch>
            <a:fillRect/>
          </a:stretch>
        </p:blipFill>
        <p:spPr>
          <a:xfrm>
            <a:off x="0" y="1619701"/>
            <a:ext cx="4205947" cy="4089115"/>
          </a:xfrm>
        </p:spPr>
      </p:pic>
      <p:pic>
        <p:nvPicPr>
          <p:cNvPr id="7" name="Picture 6">
            <a:extLst>
              <a:ext uri="{FF2B5EF4-FFF2-40B4-BE49-F238E27FC236}">
                <a16:creationId xmlns:a16="http://schemas.microsoft.com/office/drawing/2014/main" id="{158B9D5C-1BA8-6E28-FC8B-90B7B0D8F5E9}"/>
              </a:ext>
            </a:extLst>
          </p:cNvPr>
          <p:cNvPicPr>
            <a:picLocks noChangeAspect="1"/>
          </p:cNvPicPr>
          <p:nvPr/>
        </p:nvPicPr>
        <p:blipFill>
          <a:blip r:embed="rId3"/>
          <a:stretch>
            <a:fillRect/>
          </a:stretch>
        </p:blipFill>
        <p:spPr>
          <a:xfrm>
            <a:off x="3621238" y="245394"/>
            <a:ext cx="6038839" cy="935428"/>
          </a:xfrm>
          <a:prstGeom prst="rect">
            <a:avLst/>
          </a:prstGeom>
        </p:spPr>
      </p:pic>
      <p:sp>
        <p:nvSpPr>
          <p:cNvPr id="8" name="TextBox 7">
            <a:extLst>
              <a:ext uri="{FF2B5EF4-FFF2-40B4-BE49-F238E27FC236}">
                <a16:creationId xmlns:a16="http://schemas.microsoft.com/office/drawing/2014/main" id="{71522168-392B-D5B3-C9FC-2E6475A3FF94}"/>
              </a:ext>
            </a:extLst>
          </p:cNvPr>
          <p:cNvSpPr txBox="1"/>
          <p:nvPr/>
        </p:nvSpPr>
        <p:spPr>
          <a:xfrm>
            <a:off x="4214780" y="1238094"/>
            <a:ext cx="7986053" cy="5016758"/>
          </a:xfrm>
          <a:prstGeom prst="rect">
            <a:avLst/>
          </a:prstGeom>
          <a:noFill/>
        </p:spPr>
        <p:txBody>
          <a:bodyPr wrap="square" rtlCol="0">
            <a:spAutoFit/>
          </a:bodyPr>
          <a:lstStyle/>
          <a:p>
            <a:r>
              <a:rPr lang="en-GB" sz="3200" dirty="0">
                <a:latin typeface="Comic Sans MS" panose="030F0702030302020204" pitchFamily="66" charset="0"/>
              </a:rPr>
              <a:t>David Berger, a young Jewish man from Poland, fled to Vilnius after the German invasion. He joined a youth group and sent his girlfriend a photo. In 1941, he wrote a goodbye postcard before he was killed. We can honour his memory be fighting dehumanisation to create a better future and strive to create a world where the horrors  of the Holocaust never happen again.</a:t>
            </a:r>
          </a:p>
        </p:txBody>
      </p:sp>
      <p:pic>
        <p:nvPicPr>
          <p:cNvPr id="3" name="Picture 2" descr="Image result for holocaust memorial day">
            <a:extLst>
              <a:ext uri="{FF2B5EF4-FFF2-40B4-BE49-F238E27FC236}">
                <a16:creationId xmlns:a16="http://schemas.microsoft.com/office/drawing/2014/main" id="{CFD21C66-3005-35C6-391E-6703C3E25D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02" r="21378"/>
          <a:stretch/>
        </p:blipFill>
        <p:spPr bwMode="auto">
          <a:xfrm>
            <a:off x="11114157" y="5572125"/>
            <a:ext cx="1077843"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descr="A close up of a sign&#10;&#10;Description automatically generated">
            <a:extLst>
              <a:ext uri="{FF2B5EF4-FFF2-40B4-BE49-F238E27FC236}">
                <a16:creationId xmlns:a16="http://schemas.microsoft.com/office/drawing/2014/main" id="{4C5A0B94-070E-3A06-8959-86FD3F4DC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184" y="-16216"/>
            <a:ext cx="1003649" cy="523220"/>
          </a:xfrm>
          <a:prstGeom prst="rect">
            <a:avLst/>
          </a:prstGeom>
        </p:spPr>
      </p:pic>
      <p:sp>
        <p:nvSpPr>
          <p:cNvPr id="6" name="TextBox 5">
            <a:extLst>
              <a:ext uri="{FF2B5EF4-FFF2-40B4-BE49-F238E27FC236}">
                <a16:creationId xmlns:a16="http://schemas.microsoft.com/office/drawing/2014/main" id="{E6728F57-F4A2-82FE-D3D8-DA6C66B84F7A}"/>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120186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ED19-713E-1592-CD61-ABD960B80C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24EB2F-07FE-9A12-3AD1-44D82FD6A725}"/>
              </a:ext>
            </a:extLst>
          </p:cNvPr>
          <p:cNvPicPr>
            <a:picLocks noChangeAspect="1"/>
          </p:cNvPicPr>
          <p:nvPr/>
        </p:nvPicPr>
        <p:blipFill>
          <a:blip r:embed="rId2"/>
          <a:srcRect t="2660" r="30190" b="4382"/>
          <a:stretch/>
        </p:blipFill>
        <p:spPr>
          <a:xfrm>
            <a:off x="4484914" y="764059"/>
            <a:ext cx="2329208" cy="2977073"/>
          </a:xfrm>
          <a:prstGeom prst="rect">
            <a:avLst/>
          </a:prstGeom>
        </p:spPr>
      </p:pic>
      <p:pic>
        <p:nvPicPr>
          <p:cNvPr id="7" name="Picture 6">
            <a:extLst>
              <a:ext uri="{FF2B5EF4-FFF2-40B4-BE49-F238E27FC236}">
                <a16:creationId xmlns:a16="http://schemas.microsoft.com/office/drawing/2014/main" id="{9BD042B0-E4B0-7358-A534-69CBC1D1B6E4}"/>
              </a:ext>
            </a:extLst>
          </p:cNvPr>
          <p:cNvPicPr>
            <a:picLocks noChangeAspect="1"/>
          </p:cNvPicPr>
          <p:nvPr/>
        </p:nvPicPr>
        <p:blipFill>
          <a:blip r:embed="rId3"/>
          <a:stretch>
            <a:fillRect/>
          </a:stretch>
        </p:blipFill>
        <p:spPr>
          <a:xfrm>
            <a:off x="1601059" y="894085"/>
            <a:ext cx="2883855" cy="2717020"/>
          </a:xfrm>
          <a:prstGeom prst="rect">
            <a:avLst/>
          </a:prstGeom>
        </p:spPr>
      </p:pic>
      <p:pic>
        <p:nvPicPr>
          <p:cNvPr id="8" name="Picture 7">
            <a:extLst>
              <a:ext uri="{FF2B5EF4-FFF2-40B4-BE49-F238E27FC236}">
                <a16:creationId xmlns:a16="http://schemas.microsoft.com/office/drawing/2014/main" id="{E015DFA4-6817-BEFE-217E-78174B9AA66C}"/>
              </a:ext>
            </a:extLst>
          </p:cNvPr>
          <p:cNvPicPr>
            <a:picLocks noChangeAspect="1"/>
          </p:cNvPicPr>
          <p:nvPr/>
        </p:nvPicPr>
        <p:blipFill>
          <a:blip r:embed="rId4"/>
          <a:stretch>
            <a:fillRect/>
          </a:stretch>
        </p:blipFill>
        <p:spPr>
          <a:xfrm>
            <a:off x="6814122" y="841323"/>
            <a:ext cx="2875780" cy="2875780"/>
          </a:xfrm>
          <a:prstGeom prst="rect">
            <a:avLst/>
          </a:prstGeom>
        </p:spPr>
      </p:pic>
      <p:pic>
        <p:nvPicPr>
          <p:cNvPr id="10" name="Picture 9">
            <a:extLst>
              <a:ext uri="{FF2B5EF4-FFF2-40B4-BE49-F238E27FC236}">
                <a16:creationId xmlns:a16="http://schemas.microsoft.com/office/drawing/2014/main" id="{C9E79FDB-4A47-03BC-FF1D-7FD7EF4D4DA2}"/>
              </a:ext>
            </a:extLst>
          </p:cNvPr>
          <p:cNvPicPr>
            <a:picLocks noChangeAspect="1"/>
          </p:cNvPicPr>
          <p:nvPr/>
        </p:nvPicPr>
        <p:blipFill>
          <a:blip r:embed="rId5"/>
          <a:stretch>
            <a:fillRect/>
          </a:stretch>
        </p:blipFill>
        <p:spPr>
          <a:xfrm>
            <a:off x="3042986" y="3571029"/>
            <a:ext cx="2750338" cy="2675133"/>
          </a:xfrm>
          <a:prstGeom prst="rect">
            <a:avLst/>
          </a:prstGeom>
        </p:spPr>
      </p:pic>
      <p:pic>
        <p:nvPicPr>
          <p:cNvPr id="12" name="Picture 11">
            <a:extLst>
              <a:ext uri="{FF2B5EF4-FFF2-40B4-BE49-F238E27FC236}">
                <a16:creationId xmlns:a16="http://schemas.microsoft.com/office/drawing/2014/main" id="{BC44EAA8-CE1D-4F80-9D00-42069A8D889C}"/>
              </a:ext>
            </a:extLst>
          </p:cNvPr>
          <p:cNvPicPr>
            <a:picLocks noChangeAspect="1"/>
          </p:cNvPicPr>
          <p:nvPr/>
        </p:nvPicPr>
        <p:blipFill>
          <a:blip r:embed="rId6"/>
          <a:stretch>
            <a:fillRect/>
          </a:stretch>
        </p:blipFill>
        <p:spPr>
          <a:xfrm>
            <a:off x="5793324" y="3546953"/>
            <a:ext cx="2751566" cy="2675133"/>
          </a:xfrm>
          <a:prstGeom prst="rect">
            <a:avLst/>
          </a:prstGeom>
        </p:spPr>
      </p:pic>
      <p:sp>
        <p:nvSpPr>
          <p:cNvPr id="3" name="TextBox 2">
            <a:extLst>
              <a:ext uri="{FF2B5EF4-FFF2-40B4-BE49-F238E27FC236}">
                <a16:creationId xmlns:a16="http://schemas.microsoft.com/office/drawing/2014/main" id="{05F772EE-82FB-5CBE-02C8-D87C35309FD8}"/>
              </a:ext>
            </a:extLst>
          </p:cNvPr>
          <p:cNvSpPr txBox="1"/>
          <p:nvPr/>
        </p:nvSpPr>
        <p:spPr>
          <a:xfrm>
            <a:off x="464902" y="39013"/>
            <a:ext cx="10689771" cy="830997"/>
          </a:xfrm>
          <a:prstGeom prst="rect">
            <a:avLst/>
          </a:prstGeom>
          <a:solidFill>
            <a:schemeClr val="accent6">
              <a:lumMod val="40000"/>
              <a:lumOff val="60000"/>
            </a:schemeClr>
          </a:solidFill>
        </p:spPr>
        <p:txBody>
          <a:bodyPr wrap="square" rtlCol="0">
            <a:spAutoFit/>
          </a:bodyPr>
          <a:lstStyle/>
          <a:p>
            <a:pPr algn="ctr"/>
            <a:r>
              <a:rPr lang="en-GB" sz="2400" dirty="0">
                <a:latin typeface="Comic Sans MS" panose="030F0702030302020204" pitchFamily="66" charset="0"/>
              </a:rPr>
              <a:t>How do the stories of these five people contribute to the theme of Holocaust Memorial Day?</a:t>
            </a:r>
          </a:p>
        </p:txBody>
      </p:sp>
      <p:pic>
        <p:nvPicPr>
          <p:cNvPr id="2" name="Content Placeholder 4" descr="A close up of a sign&#10;&#10;Description automatically generated">
            <a:extLst>
              <a:ext uri="{FF2B5EF4-FFF2-40B4-BE49-F238E27FC236}">
                <a16:creationId xmlns:a16="http://schemas.microsoft.com/office/drawing/2014/main" id="{429F0CBF-36C8-3659-01AC-47069A19AA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8351" y="39013"/>
            <a:ext cx="1003649" cy="523220"/>
          </a:xfrm>
          <a:prstGeom prst="rect">
            <a:avLst/>
          </a:prstGeom>
        </p:spPr>
      </p:pic>
      <p:sp>
        <p:nvSpPr>
          <p:cNvPr id="4" name="TextBox 3">
            <a:extLst>
              <a:ext uri="{FF2B5EF4-FFF2-40B4-BE49-F238E27FC236}">
                <a16:creationId xmlns:a16="http://schemas.microsoft.com/office/drawing/2014/main" id="{A4F590BA-5662-FDD6-84E2-87685AB042DD}"/>
              </a:ext>
            </a:extLst>
          </p:cNvPr>
          <p:cNvSpPr txBox="1"/>
          <p:nvPr/>
        </p:nvSpPr>
        <p:spPr>
          <a:xfrm>
            <a:off x="2748865" y="6312124"/>
            <a:ext cx="7046843" cy="400110"/>
          </a:xfrm>
          <a:prstGeom prst="rect">
            <a:avLst/>
          </a:prstGeom>
          <a:noFill/>
        </p:spPr>
        <p:txBody>
          <a:bodyPr wrap="square" rtlCol="0">
            <a:spAutoFit/>
          </a:bodyPr>
          <a:lstStyle/>
          <a:p>
            <a:pPr algn="ctr"/>
            <a:r>
              <a:rPr lang="en-GB" sz="2000" dirty="0">
                <a:latin typeface="Comic Sans MS" panose="030F0702030302020204" pitchFamily="66" charset="0"/>
              </a:rPr>
              <a:t>Aspiration    Endeavour    Integrity    Respect</a:t>
            </a:r>
          </a:p>
        </p:txBody>
      </p:sp>
    </p:spTree>
    <p:extLst>
      <p:ext uri="{BB962C8B-B14F-4D97-AF65-F5344CB8AC3E}">
        <p14:creationId xmlns:p14="http://schemas.microsoft.com/office/powerpoint/2010/main" val="3330945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394</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Bates</dc:creator>
  <cp:lastModifiedBy>Anna Kieloch</cp:lastModifiedBy>
  <cp:revision>3</cp:revision>
  <dcterms:created xsi:type="dcterms:W3CDTF">2025-01-15T17:45:37Z</dcterms:created>
  <dcterms:modified xsi:type="dcterms:W3CDTF">2025-01-27T17:45:56Z</dcterms:modified>
</cp:coreProperties>
</file>