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7" r:id="rId7"/>
    <p:sldId id="261" r:id="rId8"/>
    <p:sldId id="262" r:id="rId9"/>
    <p:sldId id="263" r:id="rId10"/>
    <p:sldId id="264" r:id="rId11"/>
    <p:sldId id="265" r:id="rId12"/>
    <p:sldId id="266" r:id="rId13"/>
  </p:sldIdLst>
  <p:sldSz cx="18288000" cy="10287000"/>
  <p:notesSz cx="6858000" cy="9144000"/>
  <p:embeddedFontLst>
    <p:embeddedFont>
      <p:font typeface="Agrandir Narrow Bold" panose="020B0604020202020204" charset="0"/>
      <p:regular r:id="rId14"/>
      <p:bold r:id="rId15"/>
    </p:embeddedFont>
    <p:embeddedFont>
      <p:font typeface="Calibri" panose="020F0502020204030204" pitchFamily="34" charset="0"/>
      <p:regular r:id="rId16"/>
      <p:bold r:id="rId17"/>
      <p:italic r:id="rId18"/>
      <p:boldItalic r:id="rId19"/>
    </p:embeddedFont>
    <p:embeddedFont>
      <p:font typeface="Public Sans" panose="020B0604020202020204" charset="0"/>
      <p:regular r:id="rId20"/>
    </p:embeddedFont>
    <p:embeddedFont>
      <p:font typeface="Public Sans Bold" panose="020B0604020202020204" charset="0"/>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94603" autoAdjust="0"/>
  </p:normalViewPr>
  <p:slideViewPr>
    <p:cSldViewPr>
      <p:cViewPr varScale="1">
        <p:scale>
          <a:sx n="55" d="100"/>
          <a:sy n="55" d="100"/>
        </p:scale>
        <p:origin x="42"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1.xml"/><Relationship Id="rId1" Type="http://schemas.openxmlformats.org/officeDocument/2006/relationships/video" Target="https://www.youtube.com/embed/pRGhrYmUjU4?feature=oembed"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649146" y="-376440"/>
            <a:ext cx="11039924" cy="11039880"/>
            <a:chOff x="0" y="0"/>
            <a:chExt cx="6350000" cy="6349975"/>
          </a:xfrm>
        </p:grpSpPr>
        <p:sp>
          <p:nvSpPr>
            <p:cNvPr id="3" name="Freeform 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11445" r="-66331"/>
              </a:stretch>
            </a:blipFill>
          </p:spPr>
          <p:txBody>
            <a:bodyPr/>
            <a:lstStyle/>
            <a:p>
              <a:endParaRPr lang="en-US"/>
            </a:p>
          </p:txBody>
        </p:sp>
      </p:grpSp>
      <p:sp>
        <p:nvSpPr>
          <p:cNvPr id="4" name="AutoShape 4"/>
          <p:cNvSpPr/>
          <p:nvPr/>
        </p:nvSpPr>
        <p:spPr>
          <a:xfrm flipV="1">
            <a:off x="1028748" y="5821161"/>
            <a:ext cx="7585016" cy="19050"/>
          </a:xfrm>
          <a:prstGeom prst="line">
            <a:avLst/>
          </a:prstGeom>
          <a:ln w="38100" cap="flat">
            <a:solidFill>
              <a:srgbClr val="000080"/>
            </a:solidFill>
            <a:prstDash val="solid"/>
            <a:headEnd type="none" w="sm" len="sm"/>
            <a:tailEnd type="none" w="sm" len="sm"/>
          </a:ln>
        </p:spPr>
        <p:txBody>
          <a:bodyPr/>
          <a:lstStyle/>
          <a:p>
            <a:endParaRPr lang="en-US"/>
          </a:p>
        </p:txBody>
      </p:sp>
      <p:sp>
        <p:nvSpPr>
          <p:cNvPr id="5" name="Freeform 5"/>
          <p:cNvSpPr/>
          <p:nvPr/>
        </p:nvSpPr>
        <p:spPr>
          <a:xfrm>
            <a:off x="1392411" y="8976532"/>
            <a:ext cx="4750160" cy="925720"/>
          </a:xfrm>
          <a:custGeom>
            <a:avLst/>
            <a:gdLst/>
            <a:ahLst/>
            <a:cxnLst/>
            <a:rect l="l" t="t" r="r" b="b"/>
            <a:pathLst>
              <a:path w="4750160" h="925720">
                <a:moveTo>
                  <a:pt x="0" y="0"/>
                </a:moveTo>
                <a:lnTo>
                  <a:pt x="4750160" y="0"/>
                </a:lnTo>
                <a:lnTo>
                  <a:pt x="4750160" y="925720"/>
                </a:lnTo>
                <a:lnTo>
                  <a:pt x="0" y="925720"/>
                </a:lnTo>
                <a:lnTo>
                  <a:pt x="0" y="0"/>
                </a:lnTo>
                <a:close/>
              </a:path>
            </a:pathLst>
          </a:custGeom>
          <a:blipFill>
            <a:blip r:embed="rId3"/>
            <a:stretch>
              <a:fillRect/>
            </a:stretch>
          </a:blipFill>
        </p:spPr>
        <p:txBody>
          <a:bodyPr/>
          <a:lstStyle/>
          <a:p>
            <a:endParaRPr lang="en-US"/>
          </a:p>
        </p:txBody>
      </p:sp>
      <p:sp>
        <p:nvSpPr>
          <p:cNvPr id="6" name="Freeform 6"/>
          <p:cNvSpPr/>
          <p:nvPr/>
        </p:nvSpPr>
        <p:spPr>
          <a:xfrm>
            <a:off x="576193" y="8976532"/>
            <a:ext cx="911467" cy="876198"/>
          </a:xfrm>
          <a:custGeom>
            <a:avLst/>
            <a:gdLst/>
            <a:ahLst/>
            <a:cxnLst/>
            <a:rect l="l" t="t" r="r" b="b"/>
            <a:pathLst>
              <a:path w="911467" h="876198">
                <a:moveTo>
                  <a:pt x="0" y="0"/>
                </a:moveTo>
                <a:lnTo>
                  <a:pt x="911468" y="0"/>
                </a:lnTo>
                <a:lnTo>
                  <a:pt x="911468" y="876198"/>
                </a:lnTo>
                <a:lnTo>
                  <a:pt x="0" y="876198"/>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1031927" y="1057275"/>
            <a:ext cx="8112073" cy="269875"/>
          </a:xfrm>
          <a:prstGeom prst="rect">
            <a:avLst/>
          </a:prstGeom>
        </p:spPr>
        <p:txBody>
          <a:bodyPr lIns="0" tIns="0" rIns="0" bIns="0" rtlCol="0" anchor="t">
            <a:spAutoFit/>
          </a:bodyPr>
          <a:lstStyle/>
          <a:p>
            <a:pPr>
              <a:lnSpc>
                <a:spcPts val="1999"/>
              </a:lnSpc>
            </a:pPr>
            <a:r>
              <a:rPr lang="en-US" sz="1999">
                <a:solidFill>
                  <a:srgbClr val="000080"/>
                </a:solidFill>
                <a:latin typeface="Public Sans"/>
              </a:rPr>
              <a:t>EUROPEAN PARLIAMENT AMBASSADOR SCHOOLS PROGRAMME</a:t>
            </a:r>
          </a:p>
        </p:txBody>
      </p:sp>
      <p:sp>
        <p:nvSpPr>
          <p:cNvPr id="8" name="TextBox 8"/>
          <p:cNvSpPr txBox="1"/>
          <p:nvPr/>
        </p:nvSpPr>
        <p:spPr>
          <a:xfrm>
            <a:off x="1028700" y="3320373"/>
            <a:ext cx="9093753" cy="688976"/>
          </a:xfrm>
          <a:prstGeom prst="rect">
            <a:avLst/>
          </a:prstGeom>
        </p:spPr>
        <p:txBody>
          <a:bodyPr lIns="0" tIns="0" rIns="0" bIns="0" rtlCol="0" anchor="t">
            <a:spAutoFit/>
          </a:bodyPr>
          <a:lstStyle/>
          <a:p>
            <a:pPr>
              <a:lnSpc>
                <a:spcPts val="5599"/>
              </a:lnSpc>
              <a:spcBef>
                <a:spcPct val="0"/>
              </a:spcBef>
            </a:pPr>
            <a:endParaRPr/>
          </a:p>
        </p:txBody>
      </p:sp>
      <p:sp>
        <p:nvSpPr>
          <p:cNvPr id="9" name="TextBox 9"/>
          <p:cNvSpPr txBox="1"/>
          <p:nvPr/>
        </p:nvSpPr>
        <p:spPr>
          <a:xfrm>
            <a:off x="1028700" y="2979162"/>
            <a:ext cx="9093753" cy="2737224"/>
          </a:xfrm>
          <a:prstGeom prst="rect">
            <a:avLst/>
          </a:prstGeom>
        </p:spPr>
        <p:txBody>
          <a:bodyPr lIns="0" tIns="0" rIns="0" bIns="0" rtlCol="0" anchor="t">
            <a:spAutoFit/>
          </a:bodyPr>
          <a:lstStyle/>
          <a:p>
            <a:pPr>
              <a:lnSpc>
                <a:spcPts val="9514"/>
              </a:lnSpc>
            </a:pPr>
            <a:r>
              <a:rPr lang="en-US" sz="9514">
                <a:solidFill>
                  <a:srgbClr val="000080"/>
                </a:solidFill>
                <a:latin typeface="Agrandir Narrow Bold"/>
              </a:rPr>
              <a:t>Human Rights Day 2023</a:t>
            </a:r>
          </a:p>
        </p:txBody>
      </p:sp>
      <p:sp>
        <p:nvSpPr>
          <p:cNvPr id="10" name="TextBox 10"/>
          <p:cNvSpPr txBox="1"/>
          <p:nvPr/>
        </p:nvSpPr>
        <p:spPr>
          <a:xfrm>
            <a:off x="1028700" y="6147607"/>
            <a:ext cx="9093753" cy="1038226"/>
          </a:xfrm>
          <a:prstGeom prst="rect">
            <a:avLst/>
          </a:prstGeom>
        </p:spPr>
        <p:txBody>
          <a:bodyPr lIns="0" tIns="0" rIns="0" bIns="0" rtlCol="0" anchor="t">
            <a:spAutoFit/>
          </a:bodyPr>
          <a:lstStyle/>
          <a:p>
            <a:pPr>
              <a:lnSpc>
                <a:spcPts val="4199"/>
              </a:lnSpc>
            </a:pPr>
            <a:r>
              <a:rPr lang="en-US" sz="2999">
                <a:solidFill>
                  <a:srgbClr val="000080"/>
                </a:solidFill>
                <a:latin typeface="Public Sans"/>
              </a:rPr>
              <a:t>CELEBRATING 75 YEARS OF THE UNIVERSAL DECLARATION OF HUMAN RIGHTS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CFCFC"/>
        </a:solidFill>
        <a:effectLst/>
      </p:bgPr>
    </p:bg>
    <p:spTree>
      <p:nvGrpSpPr>
        <p:cNvPr id="1" name=""/>
        <p:cNvGrpSpPr/>
        <p:nvPr/>
      </p:nvGrpSpPr>
      <p:grpSpPr>
        <a:xfrm>
          <a:off x="0" y="0"/>
          <a:ext cx="0" cy="0"/>
          <a:chOff x="0" y="0"/>
          <a:chExt cx="0" cy="0"/>
        </a:xfrm>
      </p:grpSpPr>
      <p:sp>
        <p:nvSpPr>
          <p:cNvPr id="2" name="TextBox 2"/>
          <p:cNvSpPr txBox="1"/>
          <p:nvPr/>
        </p:nvSpPr>
        <p:spPr>
          <a:xfrm>
            <a:off x="1028700" y="1229485"/>
            <a:ext cx="15771824" cy="1219200"/>
          </a:xfrm>
          <a:prstGeom prst="rect">
            <a:avLst/>
          </a:prstGeom>
        </p:spPr>
        <p:txBody>
          <a:bodyPr lIns="0" tIns="0" rIns="0" bIns="0" rtlCol="0" anchor="t">
            <a:spAutoFit/>
          </a:bodyPr>
          <a:lstStyle/>
          <a:p>
            <a:pPr marL="0" lvl="0" indent="0" algn="l">
              <a:lnSpc>
                <a:spcPts val="7500"/>
              </a:lnSpc>
              <a:spcBef>
                <a:spcPct val="0"/>
              </a:spcBef>
            </a:pPr>
            <a:r>
              <a:rPr lang="en-US" sz="7500">
                <a:solidFill>
                  <a:srgbClr val="000080"/>
                </a:solidFill>
                <a:latin typeface="Agrandir Narrow Bold"/>
              </a:rPr>
              <a:t>What are your Human Rights?</a:t>
            </a:r>
          </a:p>
        </p:txBody>
      </p:sp>
      <p:sp>
        <p:nvSpPr>
          <p:cNvPr id="3" name="TextBox 3"/>
          <p:cNvSpPr txBox="1"/>
          <p:nvPr/>
        </p:nvSpPr>
        <p:spPr>
          <a:xfrm>
            <a:off x="1028700" y="2617289"/>
            <a:ext cx="16230600" cy="7042531"/>
          </a:xfrm>
          <a:prstGeom prst="rect">
            <a:avLst/>
          </a:prstGeom>
        </p:spPr>
        <p:txBody>
          <a:bodyPr lIns="0" tIns="0" rIns="0" bIns="0" rtlCol="0" anchor="t">
            <a:spAutoFit/>
          </a:bodyPr>
          <a:lstStyle/>
          <a:p>
            <a:pPr algn="ctr">
              <a:lnSpc>
                <a:spcPts val="4437"/>
              </a:lnSpc>
            </a:pPr>
            <a:r>
              <a:rPr lang="en-US" sz="3169">
                <a:solidFill>
                  <a:srgbClr val="EEBA32"/>
                </a:solidFill>
                <a:latin typeface="Public Sans Bold"/>
              </a:rPr>
              <a:t>All human beings are born free and equal in dignity and rights.</a:t>
            </a:r>
          </a:p>
          <a:p>
            <a:pPr algn="ctr">
              <a:lnSpc>
                <a:spcPts val="3318"/>
              </a:lnSpc>
            </a:pPr>
            <a:r>
              <a:rPr lang="en-US" sz="2370">
                <a:solidFill>
                  <a:srgbClr val="000080"/>
                </a:solidFill>
                <a:latin typeface="Public Sans Bold"/>
              </a:rPr>
              <a:t>Everyone is entitled to all the rights in the declaration without distinction.</a:t>
            </a:r>
          </a:p>
          <a:p>
            <a:pPr algn="ctr">
              <a:lnSpc>
                <a:spcPts val="3318"/>
              </a:lnSpc>
            </a:pPr>
            <a:r>
              <a:rPr lang="en-US" sz="2370">
                <a:solidFill>
                  <a:srgbClr val="000080"/>
                </a:solidFill>
                <a:latin typeface="Public Sans Bold"/>
              </a:rPr>
              <a:t>Everyone has the right to life, liberty, and security of person.</a:t>
            </a:r>
          </a:p>
          <a:p>
            <a:pPr algn="ctr">
              <a:lnSpc>
                <a:spcPts val="4297"/>
              </a:lnSpc>
            </a:pPr>
            <a:r>
              <a:rPr lang="en-US" sz="3069">
                <a:solidFill>
                  <a:srgbClr val="EEBA32"/>
                </a:solidFill>
                <a:latin typeface="Public Sans Bold"/>
              </a:rPr>
              <a:t>No one shall be held in slavery or servitude.</a:t>
            </a:r>
          </a:p>
          <a:p>
            <a:pPr algn="ctr">
              <a:lnSpc>
                <a:spcPts val="3318"/>
              </a:lnSpc>
            </a:pPr>
            <a:r>
              <a:rPr lang="en-US" sz="2370">
                <a:solidFill>
                  <a:srgbClr val="000080"/>
                </a:solidFill>
                <a:latin typeface="Public Sans Bold"/>
              </a:rPr>
              <a:t>No one shall be subjected to torture or inhumane treatment.</a:t>
            </a:r>
          </a:p>
          <a:p>
            <a:pPr algn="ctr">
              <a:lnSpc>
                <a:spcPts val="3318"/>
              </a:lnSpc>
            </a:pPr>
            <a:r>
              <a:rPr lang="en-US" sz="2370">
                <a:solidFill>
                  <a:srgbClr val="000080"/>
                </a:solidFill>
                <a:latin typeface="Public Sans Bold"/>
              </a:rPr>
              <a:t>Everyone has the right to recognition everywhere as a person before the law.</a:t>
            </a:r>
          </a:p>
          <a:p>
            <a:pPr algn="ctr">
              <a:lnSpc>
                <a:spcPts val="3318"/>
              </a:lnSpc>
            </a:pPr>
            <a:r>
              <a:rPr lang="en-US" sz="2370">
                <a:solidFill>
                  <a:srgbClr val="000080"/>
                </a:solidFill>
                <a:latin typeface="Public Sans Bold"/>
              </a:rPr>
              <a:t>All are equal before the law and are entitled to equal protection of the law.</a:t>
            </a:r>
          </a:p>
          <a:p>
            <a:pPr algn="ctr">
              <a:lnSpc>
                <a:spcPts val="3318"/>
              </a:lnSpc>
            </a:pPr>
            <a:r>
              <a:rPr lang="en-US" sz="2370">
                <a:solidFill>
                  <a:srgbClr val="000080"/>
                </a:solidFill>
                <a:latin typeface="Public Sans Bold"/>
              </a:rPr>
              <a:t>Everyone has the right to an effective remedy by the national tribunal.</a:t>
            </a:r>
          </a:p>
          <a:p>
            <a:pPr algn="ctr">
              <a:lnSpc>
                <a:spcPts val="3318"/>
              </a:lnSpc>
            </a:pPr>
            <a:r>
              <a:rPr lang="en-US" sz="2370">
                <a:solidFill>
                  <a:srgbClr val="000080"/>
                </a:solidFill>
                <a:latin typeface="Public Sans Bold"/>
              </a:rPr>
              <a:t>No one shall be subjected to arbitrary arrest, detention, or exile.</a:t>
            </a:r>
          </a:p>
          <a:p>
            <a:pPr algn="ctr">
              <a:lnSpc>
                <a:spcPts val="3318"/>
              </a:lnSpc>
            </a:pPr>
            <a:r>
              <a:rPr lang="en-US" sz="2370">
                <a:solidFill>
                  <a:srgbClr val="000080"/>
                </a:solidFill>
                <a:latin typeface="Public Sans Bold"/>
              </a:rPr>
              <a:t>Everyone is entitled to a fair and public hearing by an impartial tribunal.</a:t>
            </a:r>
          </a:p>
          <a:p>
            <a:pPr algn="ctr">
              <a:lnSpc>
                <a:spcPts val="4717"/>
              </a:lnSpc>
            </a:pPr>
            <a:r>
              <a:rPr lang="en-US" sz="3369">
                <a:solidFill>
                  <a:srgbClr val="EEBA32"/>
                </a:solidFill>
                <a:latin typeface="Public Sans Bold"/>
              </a:rPr>
              <a:t>The right to be presumed innocent until proven guilty.</a:t>
            </a:r>
          </a:p>
          <a:p>
            <a:pPr algn="ctr">
              <a:lnSpc>
                <a:spcPts val="3318"/>
              </a:lnSpc>
            </a:pPr>
            <a:r>
              <a:rPr lang="en-US" sz="2370">
                <a:solidFill>
                  <a:srgbClr val="000080"/>
                </a:solidFill>
                <a:latin typeface="Public Sans Bold"/>
              </a:rPr>
              <a:t>No one shall be subjected to interference with their privacy.</a:t>
            </a:r>
          </a:p>
          <a:p>
            <a:pPr algn="ctr">
              <a:lnSpc>
                <a:spcPts val="3318"/>
              </a:lnSpc>
            </a:pPr>
            <a:r>
              <a:rPr lang="en-US" sz="2370">
                <a:solidFill>
                  <a:srgbClr val="000080"/>
                </a:solidFill>
                <a:latin typeface="Public Sans Bold"/>
              </a:rPr>
              <a:t>Everyone has the right to freedom of movement.</a:t>
            </a:r>
          </a:p>
          <a:p>
            <a:pPr algn="ctr">
              <a:lnSpc>
                <a:spcPts val="3318"/>
              </a:lnSpc>
            </a:pPr>
            <a:r>
              <a:rPr lang="en-US" sz="2370">
                <a:solidFill>
                  <a:srgbClr val="000080"/>
                </a:solidFill>
                <a:latin typeface="Public Sans Bold"/>
              </a:rPr>
              <a:t>Everyone has the right to seek safety from persecution.</a:t>
            </a:r>
          </a:p>
          <a:p>
            <a:pPr algn="ctr">
              <a:lnSpc>
                <a:spcPts val="3318"/>
              </a:lnSpc>
            </a:pPr>
            <a:r>
              <a:rPr lang="en-US" sz="2370">
                <a:solidFill>
                  <a:srgbClr val="000080"/>
                </a:solidFill>
                <a:latin typeface="Public Sans Bold"/>
              </a:rPr>
              <a:t>Everyone has the right to a nationality.</a:t>
            </a:r>
          </a:p>
          <a:p>
            <a:pPr marL="0" lvl="0" indent="0" algn="ctr">
              <a:lnSpc>
                <a:spcPts val="2520"/>
              </a:lnSpc>
              <a:spcBef>
                <a:spcPct val="0"/>
              </a:spcBef>
            </a:pPr>
            <a:endParaRPr lang="en-US" sz="2370">
              <a:solidFill>
                <a:srgbClr val="000080"/>
              </a:solidFill>
              <a:latin typeface="Public Sans Bo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229485"/>
            <a:ext cx="15771824" cy="1219200"/>
          </a:xfrm>
          <a:prstGeom prst="rect">
            <a:avLst/>
          </a:prstGeom>
        </p:spPr>
        <p:txBody>
          <a:bodyPr lIns="0" tIns="0" rIns="0" bIns="0" rtlCol="0" anchor="t">
            <a:spAutoFit/>
          </a:bodyPr>
          <a:lstStyle/>
          <a:p>
            <a:pPr marL="0" lvl="0" indent="0" algn="l">
              <a:lnSpc>
                <a:spcPts val="7500"/>
              </a:lnSpc>
              <a:spcBef>
                <a:spcPct val="0"/>
              </a:spcBef>
            </a:pPr>
            <a:r>
              <a:rPr lang="en-US" sz="7500">
                <a:solidFill>
                  <a:srgbClr val="000080"/>
                </a:solidFill>
                <a:latin typeface="Agrandir Narrow Bold"/>
              </a:rPr>
              <a:t>What are your Human Rights?</a:t>
            </a:r>
          </a:p>
        </p:txBody>
      </p:sp>
      <p:sp>
        <p:nvSpPr>
          <p:cNvPr id="3" name="TextBox 3"/>
          <p:cNvSpPr txBox="1"/>
          <p:nvPr/>
        </p:nvSpPr>
        <p:spPr>
          <a:xfrm>
            <a:off x="1367730" y="2650388"/>
            <a:ext cx="15552539" cy="6607912"/>
          </a:xfrm>
          <a:prstGeom prst="rect">
            <a:avLst/>
          </a:prstGeom>
        </p:spPr>
        <p:txBody>
          <a:bodyPr lIns="0" tIns="0" rIns="0" bIns="0" rtlCol="0" anchor="t">
            <a:spAutoFit/>
          </a:bodyPr>
          <a:lstStyle/>
          <a:p>
            <a:pPr algn="ctr">
              <a:lnSpc>
                <a:spcPts val="3319"/>
              </a:lnSpc>
            </a:pPr>
            <a:r>
              <a:rPr lang="en-US" sz="2370">
                <a:solidFill>
                  <a:srgbClr val="000080"/>
                </a:solidFill>
                <a:latin typeface="Agrandir Narrow Bold"/>
              </a:rPr>
              <a:t>The right to marry and found a family.</a:t>
            </a:r>
          </a:p>
          <a:p>
            <a:pPr algn="ctr">
              <a:lnSpc>
                <a:spcPts val="3319"/>
              </a:lnSpc>
            </a:pPr>
            <a:r>
              <a:rPr lang="en-US" sz="2370">
                <a:solidFill>
                  <a:srgbClr val="000080"/>
                </a:solidFill>
                <a:latin typeface="Agrandir Narrow Bold"/>
              </a:rPr>
              <a:t>Everyone has the right to own property and shall not be deprived of it.</a:t>
            </a:r>
          </a:p>
          <a:p>
            <a:pPr algn="ctr">
              <a:lnSpc>
                <a:spcPts val="3319"/>
              </a:lnSpc>
            </a:pPr>
            <a:r>
              <a:rPr lang="en-US" sz="2370">
                <a:solidFill>
                  <a:srgbClr val="000080"/>
                </a:solidFill>
                <a:latin typeface="Agrandir Narrow Bold"/>
              </a:rPr>
              <a:t>Everyone has the right to freedom of thought, conscience, and religion.</a:t>
            </a:r>
          </a:p>
          <a:p>
            <a:pPr algn="ctr">
              <a:lnSpc>
                <a:spcPts val="4439"/>
              </a:lnSpc>
            </a:pPr>
            <a:r>
              <a:rPr lang="en-US" sz="3170">
                <a:solidFill>
                  <a:srgbClr val="EEBA32"/>
                </a:solidFill>
                <a:latin typeface="Agrandir Narrow Bold"/>
              </a:rPr>
              <a:t>Everyone has the right to freedom of opinion and expression.</a:t>
            </a:r>
          </a:p>
          <a:p>
            <a:pPr algn="ctr">
              <a:lnSpc>
                <a:spcPts val="3319"/>
              </a:lnSpc>
            </a:pPr>
            <a:r>
              <a:rPr lang="en-US" sz="2370">
                <a:solidFill>
                  <a:srgbClr val="000080"/>
                </a:solidFill>
                <a:latin typeface="Agrandir Narrow Bold"/>
              </a:rPr>
              <a:t>Everyone has the right to freedom of peaceful assembly and association.</a:t>
            </a:r>
          </a:p>
          <a:p>
            <a:pPr algn="ctr">
              <a:lnSpc>
                <a:spcPts val="3319"/>
              </a:lnSpc>
            </a:pPr>
            <a:r>
              <a:rPr lang="en-US" sz="2370">
                <a:solidFill>
                  <a:srgbClr val="000080"/>
                </a:solidFill>
                <a:latin typeface="Agrandir Narrow Bold"/>
              </a:rPr>
              <a:t>Everyone has the right to participate in the government of their country.</a:t>
            </a:r>
          </a:p>
          <a:p>
            <a:pPr algn="ctr">
              <a:lnSpc>
                <a:spcPts val="3319"/>
              </a:lnSpc>
            </a:pPr>
            <a:r>
              <a:rPr lang="en-US" sz="2370">
                <a:solidFill>
                  <a:srgbClr val="000080"/>
                </a:solidFill>
                <a:latin typeface="Agrandir Narrow Bold"/>
              </a:rPr>
              <a:t>Everyone has the right to social security in accordance with the resources of the State.</a:t>
            </a:r>
          </a:p>
          <a:p>
            <a:pPr algn="ctr">
              <a:lnSpc>
                <a:spcPts val="3319"/>
              </a:lnSpc>
            </a:pPr>
            <a:r>
              <a:rPr lang="en-US" sz="2370">
                <a:solidFill>
                  <a:srgbClr val="000080"/>
                </a:solidFill>
                <a:latin typeface="Agrandir Narrow Bold"/>
              </a:rPr>
              <a:t>Everyone has the right to work, to free choice of employment and favourable conditions.</a:t>
            </a:r>
          </a:p>
          <a:p>
            <a:pPr algn="ctr">
              <a:lnSpc>
                <a:spcPts val="3319"/>
              </a:lnSpc>
            </a:pPr>
            <a:r>
              <a:rPr lang="en-US" sz="2370">
                <a:solidFill>
                  <a:srgbClr val="000080"/>
                </a:solidFill>
                <a:latin typeface="Agrandir Narrow Bold"/>
              </a:rPr>
              <a:t>Everyone has the right to rest and leisure.</a:t>
            </a:r>
          </a:p>
          <a:p>
            <a:pPr algn="ctr">
              <a:lnSpc>
                <a:spcPts val="3319"/>
              </a:lnSpc>
            </a:pPr>
            <a:r>
              <a:rPr lang="en-US" sz="2370">
                <a:solidFill>
                  <a:srgbClr val="000080"/>
                </a:solidFill>
                <a:latin typeface="Agrandir Narrow Bold"/>
              </a:rPr>
              <a:t>Everyone has the right to a standard of living adequate for the health and wellbeing of themself.</a:t>
            </a:r>
          </a:p>
          <a:p>
            <a:pPr algn="ctr">
              <a:lnSpc>
                <a:spcPts val="3319"/>
              </a:lnSpc>
            </a:pPr>
            <a:r>
              <a:rPr lang="en-US" sz="2370">
                <a:solidFill>
                  <a:srgbClr val="000080"/>
                </a:solidFill>
                <a:latin typeface="Agrandir Narrow Bold"/>
              </a:rPr>
              <a:t>Everyone has the right to education, and it shall be free in fundamental stages.</a:t>
            </a:r>
          </a:p>
          <a:p>
            <a:pPr algn="ctr">
              <a:lnSpc>
                <a:spcPts val="3319"/>
              </a:lnSpc>
            </a:pPr>
            <a:r>
              <a:rPr lang="en-US" sz="2370">
                <a:solidFill>
                  <a:srgbClr val="000080"/>
                </a:solidFill>
                <a:latin typeface="Agrandir Narrow Bold"/>
              </a:rPr>
              <a:t>Everyone has the right to participate in the cultural life of the community.</a:t>
            </a:r>
          </a:p>
          <a:p>
            <a:pPr algn="ctr">
              <a:lnSpc>
                <a:spcPts val="3319"/>
              </a:lnSpc>
            </a:pPr>
            <a:r>
              <a:rPr lang="en-US" sz="2370">
                <a:solidFill>
                  <a:srgbClr val="000080"/>
                </a:solidFill>
                <a:latin typeface="Agrandir Narrow Bold"/>
              </a:rPr>
              <a:t>Everyone is entitled to a social and international order in which their rights are respected.</a:t>
            </a:r>
          </a:p>
          <a:p>
            <a:pPr algn="ctr">
              <a:lnSpc>
                <a:spcPts val="3319"/>
              </a:lnSpc>
            </a:pPr>
            <a:r>
              <a:rPr lang="en-US" sz="2370">
                <a:solidFill>
                  <a:srgbClr val="000080"/>
                </a:solidFill>
                <a:latin typeface="Agrandir Narrow Bold"/>
              </a:rPr>
              <a:t>These rights may not be exercised contrary to the principles of the United Nations.</a:t>
            </a:r>
          </a:p>
          <a:p>
            <a:pPr algn="ctr">
              <a:lnSpc>
                <a:spcPts val="4299"/>
              </a:lnSpc>
            </a:pPr>
            <a:r>
              <a:rPr lang="en-US" sz="3070">
                <a:solidFill>
                  <a:srgbClr val="EEBA32"/>
                </a:solidFill>
                <a:latin typeface="Agrandir Narrow Bold"/>
              </a:rPr>
              <a:t>Nothing in this declaration may be interpreted as aimed at the destruction of freedom.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102285" y="4092693"/>
            <a:ext cx="14083429" cy="2311775"/>
          </a:xfrm>
          <a:prstGeom prst="rect">
            <a:avLst/>
          </a:prstGeom>
        </p:spPr>
        <p:txBody>
          <a:bodyPr lIns="0" tIns="0" rIns="0" bIns="0" rtlCol="0" anchor="t">
            <a:spAutoFit/>
          </a:bodyPr>
          <a:lstStyle/>
          <a:p>
            <a:pPr algn="ctr">
              <a:lnSpc>
                <a:spcPts val="14336"/>
              </a:lnSpc>
            </a:pPr>
            <a:r>
              <a:rPr lang="en-US" sz="14336">
                <a:solidFill>
                  <a:srgbClr val="EEBA32"/>
                </a:solidFill>
                <a:latin typeface="Agrandir Narrow Bold"/>
              </a:rPr>
              <a:t>know your rights</a:t>
            </a:r>
          </a:p>
        </p:txBody>
      </p:sp>
      <p:sp>
        <p:nvSpPr>
          <p:cNvPr id="3" name="Freeform 3"/>
          <p:cNvSpPr/>
          <p:nvPr/>
        </p:nvSpPr>
        <p:spPr>
          <a:xfrm>
            <a:off x="6175457" y="8220983"/>
            <a:ext cx="7946115" cy="1548554"/>
          </a:xfrm>
          <a:custGeom>
            <a:avLst/>
            <a:gdLst/>
            <a:ahLst/>
            <a:cxnLst/>
            <a:rect l="l" t="t" r="r" b="b"/>
            <a:pathLst>
              <a:path w="7946115" h="1548554">
                <a:moveTo>
                  <a:pt x="0" y="0"/>
                </a:moveTo>
                <a:lnTo>
                  <a:pt x="7946115" y="0"/>
                </a:lnTo>
                <a:lnTo>
                  <a:pt x="7946115" y="1548554"/>
                </a:lnTo>
                <a:lnTo>
                  <a:pt x="0" y="1548554"/>
                </a:lnTo>
                <a:lnTo>
                  <a:pt x="0" y="0"/>
                </a:lnTo>
                <a:close/>
              </a:path>
            </a:pathLst>
          </a:custGeom>
          <a:blipFill>
            <a:blip r:embed="rId2"/>
            <a:stretch>
              <a:fillRect/>
            </a:stretch>
          </a:blipFill>
        </p:spPr>
        <p:txBody>
          <a:bodyPr/>
          <a:lstStyle/>
          <a:p>
            <a:endParaRPr lang="en-US"/>
          </a:p>
        </p:txBody>
      </p:sp>
      <p:sp>
        <p:nvSpPr>
          <p:cNvPr id="4" name="Freeform 4"/>
          <p:cNvSpPr/>
          <p:nvPr/>
        </p:nvSpPr>
        <p:spPr>
          <a:xfrm>
            <a:off x="4439097" y="8291733"/>
            <a:ext cx="1463690" cy="1407053"/>
          </a:xfrm>
          <a:custGeom>
            <a:avLst/>
            <a:gdLst/>
            <a:ahLst/>
            <a:cxnLst/>
            <a:rect l="l" t="t" r="r" b="b"/>
            <a:pathLst>
              <a:path w="1463690" h="1407053">
                <a:moveTo>
                  <a:pt x="0" y="0"/>
                </a:moveTo>
                <a:lnTo>
                  <a:pt x="1463691" y="0"/>
                </a:lnTo>
                <a:lnTo>
                  <a:pt x="1463691" y="1407053"/>
                </a:lnTo>
                <a:lnTo>
                  <a:pt x="0" y="1407053"/>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3590705" y="3241255"/>
            <a:ext cx="11106590" cy="773096"/>
          </a:xfrm>
          <a:prstGeom prst="rect">
            <a:avLst/>
          </a:prstGeom>
        </p:spPr>
        <p:txBody>
          <a:bodyPr lIns="0" tIns="0" rIns="0" bIns="0" rtlCol="0" anchor="t">
            <a:spAutoFit/>
          </a:bodyPr>
          <a:lstStyle/>
          <a:p>
            <a:pPr algn="ctr">
              <a:lnSpc>
                <a:spcPts val="4858"/>
              </a:lnSpc>
            </a:pPr>
            <a:r>
              <a:rPr lang="en-US" sz="4858" dirty="0">
                <a:solidFill>
                  <a:srgbClr val="000080"/>
                </a:solidFill>
                <a:latin typeface="Agrandir Narrow Bold"/>
              </a:rPr>
              <a:t>To celebrate 75 years of human rights:</a:t>
            </a:r>
          </a:p>
        </p:txBody>
      </p:sp>
      <p:sp>
        <p:nvSpPr>
          <p:cNvPr id="6" name="TextBox 5">
            <a:extLst>
              <a:ext uri="{FF2B5EF4-FFF2-40B4-BE49-F238E27FC236}">
                <a16:creationId xmlns:a16="http://schemas.microsoft.com/office/drawing/2014/main" id="{8DE9687B-DDAB-35F5-DCCB-E839E36F0FE5}"/>
              </a:ext>
            </a:extLst>
          </p:cNvPr>
          <p:cNvSpPr txBox="1"/>
          <p:nvPr/>
        </p:nvSpPr>
        <p:spPr>
          <a:xfrm>
            <a:off x="3590705" y="6185613"/>
            <a:ext cx="11106590" cy="594393"/>
          </a:xfrm>
          <a:prstGeom prst="rect">
            <a:avLst/>
          </a:prstGeom>
        </p:spPr>
        <p:txBody>
          <a:bodyPr lIns="0" tIns="0" rIns="0" bIns="0" rtlCol="0" anchor="t">
            <a:spAutoFit/>
          </a:bodyPr>
          <a:lstStyle/>
          <a:p>
            <a:pPr algn="ctr">
              <a:lnSpc>
                <a:spcPts val="4858"/>
              </a:lnSpc>
            </a:pPr>
            <a:r>
              <a:rPr lang="en-US" sz="3200" i="1" dirty="0">
                <a:solidFill>
                  <a:srgbClr val="000080"/>
                </a:solidFill>
                <a:latin typeface="Agrandir Narrow Bold"/>
              </a:rPr>
              <a:t>and fight for them, always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CFCFC"/>
        </a:solidFill>
        <a:effectLst/>
      </p:bgPr>
    </p:bg>
    <p:spTree>
      <p:nvGrpSpPr>
        <p:cNvPr id="1" name=""/>
        <p:cNvGrpSpPr/>
        <p:nvPr/>
      </p:nvGrpSpPr>
      <p:grpSpPr>
        <a:xfrm>
          <a:off x="0" y="0"/>
          <a:ext cx="0" cy="0"/>
          <a:chOff x="0" y="0"/>
          <a:chExt cx="0" cy="0"/>
        </a:xfrm>
      </p:grpSpPr>
      <p:sp>
        <p:nvSpPr>
          <p:cNvPr id="2" name="Freeform 2"/>
          <p:cNvSpPr/>
          <p:nvPr/>
        </p:nvSpPr>
        <p:spPr>
          <a:xfrm>
            <a:off x="249081" y="392421"/>
            <a:ext cx="7043104" cy="9502158"/>
          </a:xfrm>
          <a:custGeom>
            <a:avLst/>
            <a:gdLst/>
            <a:ahLst/>
            <a:cxnLst/>
            <a:rect l="l" t="t" r="r" b="b"/>
            <a:pathLst>
              <a:path w="7043104" h="9502158">
                <a:moveTo>
                  <a:pt x="0" y="0"/>
                </a:moveTo>
                <a:lnTo>
                  <a:pt x="7043104" y="0"/>
                </a:lnTo>
                <a:lnTo>
                  <a:pt x="7043104" y="9502158"/>
                </a:lnTo>
                <a:lnTo>
                  <a:pt x="0" y="9502158"/>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7792730" y="1649927"/>
            <a:ext cx="9007794" cy="2171700"/>
          </a:xfrm>
          <a:prstGeom prst="rect">
            <a:avLst/>
          </a:prstGeom>
        </p:spPr>
        <p:txBody>
          <a:bodyPr lIns="0" tIns="0" rIns="0" bIns="0" rtlCol="0" anchor="t">
            <a:spAutoFit/>
          </a:bodyPr>
          <a:lstStyle/>
          <a:p>
            <a:pPr marL="0" lvl="0" indent="0" algn="l">
              <a:lnSpc>
                <a:spcPts val="7500"/>
              </a:lnSpc>
              <a:spcBef>
                <a:spcPct val="0"/>
              </a:spcBef>
            </a:pPr>
            <a:r>
              <a:rPr lang="en-US" sz="7500">
                <a:solidFill>
                  <a:srgbClr val="000080"/>
                </a:solidFill>
                <a:latin typeface="Agrandir Narrow Bold"/>
              </a:rPr>
              <a:t>What is human rights day?</a:t>
            </a:r>
          </a:p>
        </p:txBody>
      </p:sp>
      <p:sp>
        <p:nvSpPr>
          <p:cNvPr id="4" name="TextBox 4"/>
          <p:cNvSpPr txBox="1"/>
          <p:nvPr/>
        </p:nvSpPr>
        <p:spPr>
          <a:xfrm>
            <a:off x="7792730" y="4094677"/>
            <a:ext cx="9007794" cy="1746250"/>
          </a:xfrm>
          <a:prstGeom prst="rect">
            <a:avLst/>
          </a:prstGeom>
        </p:spPr>
        <p:txBody>
          <a:bodyPr lIns="0" tIns="0" rIns="0" bIns="0" rtlCol="0" anchor="t">
            <a:spAutoFit/>
          </a:bodyPr>
          <a:lstStyle/>
          <a:p>
            <a:pPr marL="0" lvl="0" indent="0" algn="l">
              <a:lnSpc>
                <a:spcPts val="3499"/>
              </a:lnSpc>
              <a:spcBef>
                <a:spcPct val="0"/>
              </a:spcBef>
            </a:pPr>
            <a:r>
              <a:rPr lang="en-US" sz="2499">
                <a:solidFill>
                  <a:srgbClr val="000080"/>
                </a:solidFill>
                <a:latin typeface="Public Sans Bold"/>
              </a:rPr>
              <a:t>Human Rights Day is observed by the international community every year on 10 December. It commemorates the day in 1948 the United Nations General Assembly adopted the Universal Declaration of Human Rights.</a:t>
            </a:r>
          </a:p>
        </p:txBody>
      </p:sp>
      <p:sp>
        <p:nvSpPr>
          <p:cNvPr id="5" name="TextBox 5"/>
          <p:cNvSpPr txBox="1"/>
          <p:nvPr/>
        </p:nvSpPr>
        <p:spPr>
          <a:xfrm>
            <a:off x="7792730" y="6243516"/>
            <a:ext cx="9007794" cy="1464946"/>
          </a:xfrm>
          <a:prstGeom prst="rect">
            <a:avLst/>
          </a:prstGeom>
        </p:spPr>
        <p:txBody>
          <a:bodyPr lIns="0" tIns="0" rIns="0" bIns="0" rtlCol="0" anchor="t">
            <a:spAutoFit/>
          </a:bodyPr>
          <a:lstStyle/>
          <a:p>
            <a:pPr marL="0" lvl="0" indent="0" algn="l">
              <a:lnSpc>
                <a:spcPts val="5879"/>
              </a:lnSpc>
              <a:spcBef>
                <a:spcPct val="0"/>
              </a:spcBef>
            </a:pPr>
            <a:r>
              <a:rPr lang="en-US" sz="4199">
                <a:solidFill>
                  <a:srgbClr val="EEBA32"/>
                </a:solidFill>
                <a:latin typeface="Public Sans Bold"/>
              </a:rPr>
              <a:t>2023 marks 75 years since the singing of the declaration.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CFCFC"/>
        </a:solidFill>
        <a:effectLst/>
      </p:bgPr>
    </p:bg>
    <p:spTree>
      <p:nvGrpSpPr>
        <p:cNvPr id="1" name=""/>
        <p:cNvGrpSpPr/>
        <p:nvPr/>
      </p:nvGrpSpPr>
      <p:grpSpPr>
        <a:xfrm>
          <a:off x="0" y="0"/>
          <a:ext cx="0" cy="0"/>
          <a:chOff x="0" y="0"/>
          <a:chExt cx="0" cy="0"/>
        </a:xfrm>
      </p:grpSpPr>
      <p:sp>
        <p:nvSpPr>
          <p:cNvPr id="2" name="TextBox 2"/>
          <p:cNvSpPr txBox="1"/>
          <p:nvPr/>
        </p:nvSpPr>
        <p:spPr>
          <a:xfrm>
            <a:off x="1028700" y="753235"/>
            <a:ext cx="15771824" cy="2171700"/>
          </a:xfrm>
          <a:prstGeom prst="rect">
            <a:avLst/>
          </a:prstGeom>
        </p:spPr>
        <p:txBody>
          <a:bodyPr lIns="0" tIns="0" rIns="0" bIns="0" rtlCol="0" anchor="t">
            <a:spAutoFit/>
          </a:bodyPr>
          <a:lstStyle/>
          <a:p>
            <a:pPr marL="0" lvl="0" indent="0" algn="l">
              <a:lnSpc>
                <a:spcPts val="7500"/>
              </a:lnSpc>
              <a:spcBef>
                <a:spcPct val="0"/>
              </a:spcBef>
            </a:pPr>
            <a:r>
              <a:rPr lang="en-US" sz="7500">
                <a:solidFill>
                  <a:srgbClr val="000080"/>
                </a:solidFill>
                <a:latin typeface="Agrandir Narrow Bold"/>
              </a:rPr>
              <a:t>What are human rights and why are they important?</a:t>
            </a:r>
          </a:p>
        </p:txBody>
      </p:sp>
      <p:sp>
        <p:nvSpPr>
          <p:cNvPr id="3" name="TextBox 3"/>
          <p:cNvSpPr txBox="1"/>
          <p:nvPr/>
        </p:nvSpPr>
        <p:spPr>
          <a:xfrm>
            <a:off x="1028700" y="4011930"/>
            <a:ext cx="16230600" cy="507366"/>
          </a:xfrm>
          <a:prstGeom prst="rect">
            <a:avLst/>
          </a:prstGeom>
        </p:spPr>
        <p:txBody>
          <a:bodyPr lIns="0" tIns="0" rIns="0" bIns="0" rtlCol="0" anchor="t">
            <a:spAutoFit/>
          </a:bodyPr>
          <a:lstStyle/>
          <a:p>
            <a:pPr marL="0" lvl="0" indent="0" algn="ctr">
              <a:lnSpc>
                <a:spcPts val="4059"/>
              </a:lnSpc>
              <a:spcBef>
                <a:spcPct val="0"/>
              </a:spcBef>
            </a:pPr>
            <a:r>
              <a:rPr lang="en-US" sz="2899">
                <a:solidFill>
                  <a:srgbClr val="000080"/>
                </a:solidFill>
                <a:latin typeface="Public Sans Bold"/>
              </a:rPr>
              <a:t>The Universal Declaration of Human Rights</a:t>
            </a:r>
          </a:p>
        </p:txBody>
      </p:sp>
      <p:sp>
        <p:nvSpPr>
          <p:cNvPr id="4" name="TextBox 4"/>
          <p:cNvSpPr txBox="1"/>
          <p:nvPr/>
        </p:nvSpPr>
        <p:spPr>
          <a:xfrm>
            <a:off x="1028700" y="4527549"/>
            <a:ext cx="16230600" cy="705486"/>
          </a:xfrm>
          <a:prstGeom prst="rect">
            <a:avLst/>
          </a:prstGeom>
        </p:spPr>
        <p:txBody>
          <a:bodyPr lIns="0" tIns="0" rIns="0" bIns="0" rtlCol="0" anchor="t">
            <a:spAutoFit/>
          </a:bodyPr>
          <a:lstStyle/>
          <a:p>
            <a:pPr marL="0" lvl="0" indent="0" algn="ctr">
              <a:lnSpc>
                <a:spcPts val="5739"/>
              </a:lnSpc>
              <a:spcBef>
                <a:spcPct val="0"/>
              </a:spcBef>
            </a:pPr>
            <a:r>
              <a:rPr lang="en-US" sz="4099">
                <a:solidFill>
                  <a:srgbClr val="EEBA32"/>
                </a:solidFill>
                <a:latin typeface="Public Sans Bold"/>
              </a:rPr>
              <a:t>“enshrines the rights and freedoms of all human beings”</a:t>
            </a:r>
          </a:p>
        </p:txBody>
      </p:sp>
      <p:sp>
        <p:nvSpPr>
          <p:cNvPr id="5" name="TextBox 5"/>
          <p:cNvSpPr txBox="1"/>
          <p:nvPr/>
        </p:nvSpPr>
        <p:spPr>
          <a:xfrm>
            <a:off x="1028700" y="5459551"/>
            <a:ext cx="16230600" cy="507366"/>
          </a:xfrm>
          <a:prstGeom prst="rect">
            <a:avLst/>
          </a:prstGeom>
        </p:spPr>
        <p:txBody>
          <a:bodyPr lIns="0" tIns="0" rIns="0" bIns="0" rtlCol="0" anchor="t">
            <a:spAutoFit/>
          </a:bodyPr>
          <a:lstStyle/>
          <a:p>
            <a:pPr marL="0" lvl="0" indent="0" algn="ctr">
              <a:lnSpc>
                <a:spcPts val="4059"/>
              </a:lnSpc>
              <a:spcBef>
                <a:spcPct val="0"/>
              </a:spcBef>
            </a:pPr>
            <a:r>
              <a:rPr lang="en-US" sz="2899">
                <a:solidFill>
                  <a:srgbClr val="000080"/>
                </a:solidFill>
                <a:latin typeface="Public Sans Bold"/>
              </a:rPr>
              <a:t>and sets out 30 of the basic rights and fundamental freedoms</a:t>
            </a:r>
          </a:p>
        </p:txBody>
      </p:sp>
      <p:sp>
        <p:nvSpPr>
          <p:cNvPr id="6" name="TextBox 6"/>
          <p:cNvSpPr txBox="1"/>
          <p:nvPr/>
        </p:nvSpPr>
        <p:spPr>
          <a:xfrm>
            <a:off x="1028700" y="6088551"/>
            <a:ext cx="16230600" cy="3293048"/>
          </a:xfrm>
          <a:prstGeom prst="rect">
            <a:avLst/>
          </a:prstGeom>
        </p:spPr>
        <p:txBody>
          <a:bodyPr lIns="0" tIns="0" rIns="0" bIns="0" rtlCol="0" anchor="t">
            <a:spAutoFit/>
          </a:bodyPr>
          <a:lstStyle/>
          <a:p>
            <a:pPr algn="ctr">
              <a:lnSpc>
                <a:spcPts val="4059"/>
              </a:lnSpc>
            </a:pPr>
            <a:r>
              <a:rPr lang="en-US" sz="2899">
                <a:solidFill>
                  <a:srgbClr val="000080"/>
                </a:solidFill>
                <a:latin typeface="Public Sans Bold"/>
              </a:rPr>
              <a:t>these rights include:</a:t>
            </a:r>
          </a:p>
          <a:p>
            <a:pPr algn="ctr">
              <a:lnSpc>
                <a:spcPts val="1820"/>
              </a:lnSpc>
            </a:pPr>
            <a:endParaRPr lang="en-US" sz="2899">
              <a:solidFill>
                <a:srgbClr val="000080"/>
              </a:solidFill>
              <a:latin typeface="Public Sans Bold"/>
            </a:endParaRPr>
          </a:p>
          <a:p>
            <a:pPr algn="ctr">
              <a:lnSpc>
                <a:spcPts val="5190"/>
              </a:lnSpc>
            </a:pPr>
            <a:r>
              <a:rPr lang="en-US" sz="2899">
                <a:solidFill>
                  <a:srgbClr val="000080"/>
                </a:solidFill>
                <a:latin typeface="Public Sans Bold"/>
              </a:rPr>
              <a:t>Article One: All human beings are born free and equal in dignity and rights</a:t>
            </a:r>
          </a:p>
          <a:p>
            <a:pPr algn="ctr">
              <a:lnSpc>
                <a:spcPts val="5190"/>
              </a:lnSpc>
            </a:pPr>
            <a:r>
              <a:rPr lang="en-US" sz="2899">
                <a:solidFill>
                  <a:srgbClr val="000080"/>
                </a:solidFill>
                <a:latin typeface="Public Sans Bold"/>
              </a:rPr>
              <a:t>Article Four: No one shall be held in slavery and the slave trade shall be prohibited</a:t>
            </a:r>
          </a:p>
          <a:p>
            <a:pPr algn="ctr">
              <a:lnSpc>
                <a:spcPts val="5190"/>
              </a:lnSpc>
            </a:pPr>
            <a:r>
              <a:rPr lang="en-US" sz="2899">
                <a:solidFill>
                  <a:srgbClr val="000080"/>
                </a:solidFill>
                <a:latin typeface="Public Sans Bold"/>
              </a:rPr>
              <a:t>Article 18: Everyone has the right to freedom of religion</a:t>
            </a:r>
          </a:p>
          <a:p>
            <a:pPr algn="ctr">
              <a:lnSpc>
                <a:spcPts val="5190"/>
              </a:lnSpc>
            </a:pPr>
            <a:r>
              <a:rPr lang="en-US" sz="2899">
                <a:solidFill>
                  <a:srgbClr val="000080"/>
                </a:solidFill>
                <a:latin typeface="Public Sans Bold"/>
              </a:rPr>
              <a:t>Article 26: Everyone has the right to education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CFCFC"/>
        </a:solidFill>
        <a:effectLst/>
      </p:bgPr>
    </p:bg>
    <p:spTree>
      <p:nvGrpSpPr>
        <p:cNvPr id="1" name=""/>
        <p:cNvGrpSpPr/>
        <p:nvPr/>
      </p:nvGrpSpPr>
      <p:grpSpPr>
        <a:xfrm>
          <a:off x="0" y="0"/>
          <a:ext cx="0" cy="0"/>
          <a:chOff x="0" y="0"/>
          <a:chExt cx="0" cy="0"/>
        </a:xfrm>
      </p:grpSpPr>
      <p:sp>
        <p:nvSpPr>
          <p:cNvPr id="2" name="TextBox 2"/>
          <p:cNvSpPr txBox="1"/>
          <p:nvPr/>
        </p:nvSpPr>
        <p:spPr>
          <a:xfrm>
            <a:off x="1028700" y="962025"/>
            <a:ext cx="16230600" cy="1021716"/>
          </a:xfrm>
          <a:prstGeom prst="rect">
            <a:avLst/>
          </a:prstGeom>
        </p:spPr>
        <p:txBody>
          <a:bodyPr lIns="0" tIns="0" rIns="0" bIns="0" rtlCol="0" anchor="t">
            <a:spAutoFit/>
          </a:bodyPr>
          <a:lstStyle/>
          <a:p>
            <a:pPr algn="ctr">
              <a:lnSpc>
                <a:spcPts val="4059"/>
              </a:lnSpc>
            </a:pPr>
            <a:r>
              <a:rPr lang="en-US" sz="2899">
                <a:solidFill>
                  <a:srgbClr val="000080"/>
                </a:solidFill>
                <a:latin typeface="Public Sans Bold"/>
              </a:rPr>
              <a:t>Following the Second World War, the United Nations declared that the</a:t>
            </a:r>
          </a:p>
          <a:p>
            <a:pPr marL="0" lvl="0" indent="0" algn="ctr">
              <a:lnSpc>
                <a:spcPts val="4059"/>
              </a:lnSpc>
              <a:spcBef>
                <a:spcPct val="0"/>
              </a:spcBef>
            </a:pPr>
            <a:r>
              <a:rPr lang="en-US" sz="2899">
                <a:solidFill>
                  <a:srgbClr val="000080"/>
                </a:solidFill>
                <a:latin typeface="Public Sans Bold"/>
              </a:rPr>
              <a:t>“barbarous acts which outraged the conscience of mankind”</a:t>
            </a:r>
          </a:p>
        </p:txBody>
      </p:sp>
      <p:sp>
        <p:nvSpPr>
          <p:cNvPr id="3" name="TextBox 3"/>
          <p:cNvSpPr txBox="1"/>
          <p:nvPr/>
        </p:nvSpPr>
        <p:spPr>
          <a:xfrm>
            <a:off x="1028700" y="2108441"/>
            <a:ext cx="16230600" cy="705486"/>
          </a:xfrm>
          <a:prstGeom prst="rect">
            <a:avLst/>
          </a:prstGeom>
        </p:spPr>
        <p:txBody>
          <a:bodyPr lIns="0" tIns="0" rIns="0" bIns="0" rtlCol="0" anchor="t">
            <a:spAutoFit/>
          </a:bodyPr>
          <a:lstStyle/>
          <a:p>
            <a:pPr marL="0" lvl="0" indent="0" algn="ctr">
              <a:lnSpc>
                <a:spcPts val="5739"/>
              </a:lnSpc>
              <a:spcBef>
                <a:spcPct val="0"/>
              </a:spcBef>
            </a:pPr>
            <a:r>
              <a:rPr lang="en-US" sz="4099">
                <a:solidFill>
                  <a:srgbClr val="000080"/>
                </a:solidFill>
                <a:latin typeface="Public Sans Bold"/>
              </a:rPr>
              <a:t>should never be allowed to happen again</a:t>
            </a:r>
          </a:p>
        </p:txBody>
      </p:sp>
      <p:sp>
        <p:nvSpPr>
          <p:cNvPr id="4" name="TextBox 4"/>
          <p:cNvSpPr txBox="1"/>
          <p:nvPr/>
        </p:nvSpPr>
        <p:spPr>
          <a:xfrm>
            <a:off x="1028700" y="3366739"/>
            <a:ext cx="16230600" cy="573406"/>
          </a:xfrm>
          <a:prstGeom prst="rect">
            <a:avLst/>
          </a:prstGeom>
        </p:spPr>
        <p:txBody>
          <a:bodyPr lIns="0" tIns="0" rIns="0" bIns="0" rtlCol="0" anchor="t">
            <a:spAutoFit/>
          </a:bodyPr>
          <a:lstStyle/>
          <a:p>
            <a:pPr marL="0" lvl="0" indent="0" algn="ctr">
              <a:lnSpc>
                <a:spcPts val="4619"/>
              </a:lnSpc>
              <a:spcBef>
                <a:spcPct val="0"/>
              </a:spcBef>
            </a:pPr>
            <a:r>
              <a:rPr lang="en-US" sz="3299">
                <a:solidFill>
                  <a:srgbClr val="000080"/>
                </a:solidFill>
                <a:latin typeface="Public Sans Bold"/>
              </a:rPr>
              <a:t>No matter what our differences are, we all have equal human rights</a:t>
            </a:r>
          </a:p>
        </p:txBody>
      </p:sp>
      <p:sp>
        <p:nvSpPr>
          <p:cNvPr id="5" name="TextBox 5"/>
          <p:cNvSpPr txBox="1"/>
          <p:nvPr/>
        </p:nvSpPr>
        <p:spPr>
          <a:xfrm>
            <a:off x="1028700" y="4063970"/>
            <a:ext cx="16230600" cy="1429386"/>
          </a:xfrm>
          <a:prstGeom prst="rect">
            <a:avLst/>
          </a:prstGeom>
        </p:spPr>
        <p:txBody>
          <a:bodyPr lIns="0" tIns="0" rIns="0" bIns="0" rtlCol="0" anchor="t">
            <a:spAutoFit/>
          </a:bodyPr>
          <a:lstStyle/>
          <a:p>
            <a:pPr marL="0" lvl="0" indent="0" algn="ctr">
              <a:lnSpc>
                <a:spcPts val="5739"/>
              </a:lnSpc>
              <a:spcBef>
                <a:spcPct val="0"/>
              </a:spcBef>
            </a:pPr>
            <a:r>
              <a:rPr lang="en-US" sz="4099">
                <a:solidFill>
                  <a:srgbClr val="EEBA32"/>
                </a:solidFill>
                <a:latin typeface="Public Sans Bold"/>
              </a:rPr>
              <a:t>This means human rights are the same for every man, woman and child across the world, no matter what their circumstances.  </a:t>
            </a:r>
          </a:p>
        </p:txBody>
      </p:sp>
      <p:sp>
        <p:nvSpPr>
          <p:cNvPr id="6" name="TextBox 6"/>
          <p:cNvSpPr txBox="1"/>
          <p:nvPr/>
        </p:nvSpPr>
        <p:spPr>
          <a:xfrm>
            <a:off x="1028700" y="6045806"/>
            <a:ext cx="16230600" cy="2897506"/>
          </a:xfrm>
          <a:prstGeom prst="rect">
            <a:avLst/>
          </a:prstGeom>
        </p:spPr>
        <p:txBody>
          <a:bodyPr lIns="0" tIns="0" rIns="0" bIns="0" rtlCol="0" anchor="t">
            <a:spAutoFit/>
          </a:bodyPr>
          <a:lstStyle/>
          <a:p>
            <a:pPr algn="ctr">
              <a:lnSpc>
                <a:spcPts val="4619"/>
              </a:lnSpc>
            </a:pPr>
            <a:r>
              <a:rPr lang="en-US" sz="3299">
                <a:solidFill>
                  <a:srgbClr val="000080"/>
                </a:solidFill>
                <a:latin typeface="Public Sans Bold"/>
              </a:rPr>
              <a:t>All 193 member states of the United Nations have signed the declaration, but some countries are better at enforcing them than others. </a:t>
            </a:r>
          </a:p>
          <a:p>
            <a:pPr algn="ctr">
              <a:lnSpc>
                <a:spcPts val="4619"/>
              </a:lnSpc>
            </a:pPr>
            <a:endParaRPr lang="en-US" sz="3299">
              <a:solidFill>
                <a:srgbClr val="000080"/>
              </a:solidFill>
              <a:latin typeface="Public Sans Bold"/>
            </a:endParaRPr>
          </a:p>
          <a:p>
            <a:pPr marL="0" lvl="0" indent="0" algn="ctr">
              <a:lnSpc>
                <a:spcPts val="4619"/>
              </a:lnSpc>
              <a:spcBef>
                <a:spcPct val="0"/>
              </a:spcBef>
            </a:pPr>
            <a:r>
              <a:rPr lang="en-US" sz="3299">
                <a:solidFill>
                  <a:srgbClr val="000080"/>
                </a:solidFill>
                <a:latin typeface="Public Sans Bold"/>
              </a:rPr>
              <a:t>In the United Kingdom, our rights are guaranteed by law; but, in other countries, many people are not afforded the rights they deserve.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CFCFC"/>
        </a:solidFill>
        <a:effectLst/>
      </p:bgPr>
    </p:bg>
    <p:spTree>
      <p:nvGrpSpPr>
        <p:cNvPr id="1" name=""/>
        <p:cNvGrpSpPr/>
        <p:nvPr/>
      </p:nvGrpSpPr>
      <p:grpSpPr>
        <a:xfrm>
          <a:off x="0" y="0"/>
          <a:ext cx="0" cy="0"/>
          <a:chOff x="0" y="0"/>
          <a:chExt cx="0" cy="0"/>
        </a:xfrm>
      </p:grpSpPr>
      <p:sp>
        <p:nvSpPr>
          <p:cNvPr id="2" name="TextBox 2"/>
          <p:cNvSpPr txBox="1"/>
          <p:nvPr/>
        </p:nvSpPr>
        <p:spPr>
          <a:xfrm>
            <a:off x="1028700" y="5756287"/>
            <a:ext cx="16230600" cy="2803526"/>
          </a:xfrm>
          <a:prstGeom prst="rect">
            <a:avLst/>
          </a:prstGeom>
        </p:spPr>
        <p:txBody>
          <a:bodyPr lIns="0" tIns="0" rIns="0" bIns="0" rtlCol="0" anchor="t">
            <a:spAutoFit/>
          </a:bodyPr>
          <a:lstStyle/>
          <a:p>
            <a:pPr marL="0" lvl="0" indent="0" algn="ctr">
              <a:lnSpc>
                <a:spcPts val="5599"/>
              </a:lnSpc>
              <a:spcBef>
                <a:spcPct val="0"/>
              </a:spcBef>
            </a:pPr>
            <a:r>
              <a:rPr lang="en-US" sz="3999">
                <a:solidFill>
                  <a:srgbClr val="EEBA32"/>
                </a:solidFill>
                <a:latin typeface="Public Sans Bold"/>
              </a:rPr>
              <a:t>“We stand today at the threshold of a great event both in the life of the United Nations and in the life of mankind. This declaration may well become the international Magna Carta for all men everywhere.”</a:t>
            </a:r>
          </a:p>
        </p:txBody>
      </p:sp>
      <p:sp>
        <p:nvSpPr>
          <p:cNvPr id="3" name="TextBox 3"/>
          <p:cNvSpPr txBox="1"/>
          <p:nvPr/>
        </p:nvSpPr>
        <p:spPr>
          <a:xfrm>
            <a:off x="1028700" y="1664969"/>
            <a:ext cx="16230600" cy="3478531"/>
          </a:xfrm>
          <a:prstGeom prst="rect">
            <a:avLst/>
          </a:prstGeom>
        </p:spPr>
        <p:txBody>
          <a:bodyPr lIns="0" tIns="0" rIns="0" bIns="0" rtlCol="0" anchor="t">
            <a:spAutoFit/>
          </a:bodyPr>
          <a:lstStyle/>
          <a:p>
            <a:pPr algn="ctr">
              <a:lnSpc>
                <a:spcPts val="4619"/>
              </a:lnSpc>
            </a:pPr>
            <a:r>
              <a:rPr lang="en-US" sz="3299">
                <a:solidFill>
                  <a:srgbClr val="000080"/>
                </a:solidFill>
                <a:latin typeface="Public Sans Bold"/>
              </a:rPr>
              <a:t>A committee to draft the Human Rights Convention was set up in February 1947.</a:t>
            </a:r>
          </a:p>
          <a:p>
            <a:pPr algn="ctr">
              <a:lnSpc>
                <a:spcPts val="4619"/>
              </a:lnSpc>
            </a:pPr>
            <a:r>
              <a:rPr lang="en-US" sz="3299">
                <a:solidFill>
                  <a:srgbClr val="000080"/>
                </a:solidFill>
                <a:latin typeface="Public Sans Bold"/>
              </a:rPr>
              <a:t>Chaired by Eleanor Roosevelt of the United States, she was instrumental in formulating the Declaration.</a:t>
            </a:r>
          </a:p>
          <a:p>
            <a:pPr algn="ctr">
              <a:lnSpc>
                <a:spcPts val="4619"/>
              </a:lnSpc>
            </a:pPr>
            <a:endParaRPr lang="en-US" sz="3299">
              <a:solidFill>
                <a:srgbClr val="000080"/>
              </a:solidFill>
              <a:latin typeface="Public Sans Bold"/>
            </a:endParaRPr>
          </a:p>
          <a:p>
            <a:pPr marL="0" lvl="0" indent="0" algn="ctr">
              <a:lnSpc>
                <a:spcPts val="4619"/>
              </a:lnSpc>
              <a:spcBef>
                <a:spcPct val="0"/>
              </a:spcBef>
            </a:pPr>
            <a:r>
              <a:rPr lang="en-US" sz="3299">
                <a:solidFill>
                  <a:srgbClr val="000080"/>
                </a:solidFill>
                <a:latin typeface="Public Sans Bold"/>
              </a:rPr>
              <a:t>Mrs. Roosevelt submitted the declaration to the United Nations General Assembly with the following words: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descr="Human Rights Explained In A Beautiful Two Minute Animation">
            <a:hlinkClick r:id="" action="ppaction://media"/>
            <a:extLst>
              <a:ext uri="{FF2B5EF4-FFF2-40B4-BE49-F238E27FC236}">
                <a16:creationId xmlns:a16="http://schemas.microsoft.com/office/drawing/2014/main" id="{51071531-6831-DDFF-89CC-5B5B0F73973D}"/>
              </a:ext>
            </a:extLst>
          </p:cNvPr>
          <p:cNvPicPr>
            <a:picLocks noRot="1" noChangeAspect="1"/>
          </p:cNvPicPr>
          <p:nvPr>
            <a:videoFile r:link="rId1"/>
          </p:nvPr>
        </p:nvPicPr>
        <p:blipFill>
          <a:blip r:embed="rId3"/>
          <a:stretch>
            <a:fillRect/>
          </a:stretch>
        </p:blipFill>
        <p:spPr>
          <a:xfrm>
            <a:off x="0" y="-22861"/>
            <a:ext cx="18288000" cy="10332721"/>
          </a:xfrm>
          <a:prstGeom prst="rect">
            <a:avLst/>
          </a:prstGeom>
        </p:spPr>
      </p:pic>
    </p:spTree>
    <p:extLst>
      <p:ext uri="{BB962C8B-B14F-4D97-AF65-F5344CB8AC3E}">
        <p14:creationId xmlns:p14="http://schemas.microsoft.com/office/powerpoint/2010/main" val="3620349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CFCFC"/>
        </a:solidFill>
        <a:effectLst/>
      </p:bgPr>
    </p:bg>
    <p:spTree>
      <p:nvGrpSpPr>
        <p:cNvPr id="1" name=""/>
        <p:cNvGrpSpPr/>
        <p:nvPr/>
      </p:nvGrpSpPr>
      <p:grpSpPr>
        <a:xfrm>
          <a:off x="0" y="0"/>
          <a:ext cx="0" cy="0"/>
          <a:chOff x="0" y="0"/>
          <a:chExt cx="0" cy="0"/>
        </a:xfrm>
      </p:grpSpPr>
      <p:sp>
        <p:nvSpPr>
          <p:cNvPr id="2" name="TextBox 2"/>
          <p:cNvSpPr txBox="1"/>
          <p:nvPr/>
        </p:nvSpPr>
        <p:spPr>
          <a:xfrm>
            <a:off x="1028700" y="753235"/>
            <a:ext cx="15771824" cy="2171700"/>
          </a:xfrm>
          <a:prstGeom prst="rect">
            <a:avLst/>
          </a:prstGeom>
        </p:spPr>
        <p:txBody>
          <a:bodyPr lIns="0" tIns="0" rIns="0" bIns="0" rtlCol="0" anchor="t">
            <a:spAutoFit/>
          </a:bodyPr>
          <a:lstStyle/>
          <a:p>
            <a:pPr marL="0" lvl="0" indent="0" algn="l">
              <a:lnSpc>
                <a:spcPts val="7500"/>
              </a:lnSpc>
              <a:spcBef>
                <a:spcPct val="0"/>
              </a:spcBef>
            </a:pPr>
            <a:r>
              <a:rPr lang="en-US" sz="7500">
                <a:solidFill>
                  <a:srgbClr val="000080"/>
                </a:solidFill>
                <a:latin typeface="Agrandir Narrow Bold"/>
              </a:rPr>
              <a:t>When have Human Rights been taken away?</a:t>
            </a:r>
          </a:p>
        </p:txBody>
      </p:sp>
      <p:sp>
        <p:nvSpPr>
          <p:cNvPr id="3" name="TextBox 3"/>
          <p:cNvSpPr txBox="1"/>
          <p:nvPr/>
        </p:nvSpPr>
        <p:spPr>
          <a:xfrm>
            <a:off x="1028700" y="3637821"/>
            <a:ext cx="16230600" cy="507366"/>
          </a:xfrm>
          <a:prstGeom prst="rect">
            <a:avLst/>
          </a:prstGeom>
        </p:spPr>
        <p:txBody>
          <a:bodyPr lIns="0" tIns="0" rIns="0" bIns="0" rtlCol="0" anchor="t">
            <a:spAutoFit/>
          </a:bodyPr>
          <a:lstStyle/>
          <a:p>
            <a:pPr marL="0" lvl="0" indent="0" algn="ctr">
              <a:lnSpc>
                <a:spcPts val="4059"/>
              </a:lnSpc>
              <a:spcBef>
                <a:spcPct val="0"/>
              </a:spcBef>
            </a:pPr>
            <a:r>
              <a:rPr lang="en-US" sz="2899">
                <a:solidFill>
                  <a:srgbClr val="000080"/>
                </a:solidFill>
                <a:latin typeface="Public Sans Bold"/>
              </a:rPr>
              <a:t>Not everyone has had their rights respected.</a:t>
            </a:r>
          </a:p>
        </p:txBody>
      </p:sp>
      <p:sp>
        <p:nvSpPr>
          <p:cNvPr id="4" name="TextBox 4"/>
          <p:cNvSpPr txBox="1"/>
          <p:nvPr/>
        </p:nvSpPr>
        <p:spPr>
          <a:xfrm>
            <a:off x="1028700" y="4839023"/>
            <a:ext cx="16230600" cy="1217296"/>
          </a:xfrm>
          <a:prstGeom prst="rect">
            <a:avLst/>
          </a:prstGeom>
        </p:spPr>
        <p:txBody>
          <a:bodyPr lIns="0" tIns="0" rIns="0" bIns="0" rtlCol="0" anchor="t">
            <a:spAutoFit/>
          </a:bodyPr>
          <a:lstStyle/>
          <a:p>
            <a:pPr algn="ctr">
              <a:lnSpc>
                <a:spcPts val="5739"/>
              </a:lnSpc>
            </a:pPr>
            <a:r>
              <a:rPr lang="en-US" sz="4099">
                <a:solidFill>
                  <a:srgbClr val="000080"/>
                </a:solidFill>
                <a:latin typeface="Public Sans Bold"/>
              </a:rPr>
              <a:t>The 1994 Genocide against the Tutsi’s in Rwanda</a:t>
            </a:r>
          </a:p>
          <a:p>
            <a:pPr marL="0" lvl="0" indent="0" algn="ctr">
              <a:lnSpc>
                <a:spcPts val="3919"/>
              </a:lnSpc>
              <a:spcBef>
                <a:spcPct val="0"/>
              </a:spcBef>
            </a:pPr>
            <a:r>
              <a:rPr lang="en-US" sz="2799">
                <a:solidFill>
                  <a:srgbClr val="EEBA32"/>
                </a:solidFill>
                <a:latin typeface="Public Sans Bold"/>
              </a:rPr>
              <a:t>More than One Million people were murdered over 100 days</a:t>
            </a:r>
          </a:p>
        </p:txBody>
      </p:sp>
      <p:sp>
        <p:nvSpPr>
          <p:cNvPr id="5" name="TextBox 5"/>
          <p:cNvSpPr txBox="1"/>
          <p:nvPr/>
        </p:nvSpPr>
        <p:spPr>
          <a:xfrm>
            <a:off x="1028700" y="6255616"/>
            <a:ext cx="16230600" cy="1217296"/>
          </a:xfrm>
          <a:prstGeom prst="rect">
            <a:avLst/>
          </a:prstGeom>
        </p:spPr>
        <p:txBody>
          <a:bodyPr lIns="0" tIns="0" rIns="0" bIns="0" rtlCol="0" anchor="t">
            <a:spAutoFit/>
          </a:bodyPr>
          <a:lstStyle/>
          <a:p>
            <a:pPr algn="ctr">
              <a:lnSpc>
                <a:spcPts val="5739"/>
              </a:lnSpc>
            </a:pPr>
            <a:r>
              <a:rPr lang="en-US" sz="4099">
                <a:solidFill>
                  <a:srgbClr val="000080"/>
                </a:solidFill>
                <a:latin typeface="Public Sans Bold"/>
              </a:rPr>
              <a:t>The Holocaust</a:t>
            </a:r>
          </a:p>
          <a:p>
            <a:pPr marL="0" lvl="0" indent="0" algn="ctr">
              <a:lnSpc>
                <a:spcPts val="3919"/>
              </a:lnSpc>
              <a:spcBef>
                <a:spcPct val="0"/>
              </a:spcBef>
            </a:pPr>
            <a:r>
              <a:rPr lang="en-US" sz="2799">
                <a:solidFill>
                  <a:srgbClr val="EEBA32"/>
                </a:solidFill>
                <a:latin typeface="Public Sans Bold"/>
              </a:rPr>
              <a:t>Over Six Million Jewish People were murdered - this promoted the UDHR to be written</a:t>
            </a:r>
          </a:p>
        </p:txBody>
      </p:sp>
      <p:sp>
        <p:nvSpPr>
          <p:cNvPr id="6" name="TextBox 6"/>
          <p:cNvSpPr txBox="1"/>
          <p:nvPr/>
        </p:nvSpPr>
        <p:spPr>
          <a:xfrm>
            <a:off x="1028700" y="7845726"/>
            <a:ext cx="16230600" cy="1217296"/>
          </a:xfrm>
          <a:prstGeom prst="rect">
            <a:avLst/>
          </a:prstGeom>
        </p:spPr>
        <p:txBody>
          <a:bodyPr lIns="0" tIns="0" rIns="0" bIns="0" rtlCol="0" anchor="t">
            <a:spAutoFit/>
          </a:bodyPr>
          <a:lstStyle/>
          <a:p>
            <a:pPr algn="ctr">
              <a:lnSpc>
                <a:spcPts val="5739"/>
              </a:lnSpc>
            </a:pPr>
            <a:r>
              <a:rPr lang="en-US" sz="4099">
                <a:solidFill>
                  <a:srgbClr val="000080"/>
                </a:solidFill>
                <a:latin typeface="Public Sans Bold"/>
              </a:rPr>
              <a:t>Apartheid in South Africa</a:t>
            </a:r>
          </a:p>
          <a:p>
            <a:pPr marL="0" lvl="0" indent="0" algn="ctr">
              <a:lnSpc>
                <a:spcPts val="3919"/>
              </a:lnSpc>
              <a:spcBef>
                <a:spcPct val="0"/>
              </a:spcBef>
            </a:pPr>
            <a:r>
              <a:rPr lang="en-US" sz="2799">
                <a:solidFill>
                  <a:srgbClr val="EEBA32"/>
                </a:solidFill>
                <a:latin typeface="Public Sans Bold"/>
              </a:rPr>
              <a:t>The segregation of Black South Africans and removing their basic rights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CFCFC"/>
        </a:solidFill>
        <a:effectLst/>
      </p:bgPr>
    </p:bg>
    <p:spTree>
      <p:nvGrpSpPr>
        <p:cNvPr id="1" name=""/>
        <p:cNvGrpSpPr/>
        <p:nvPr/>
      </p:nvGrpSpPr>
      <p:grpSpPr>
        <a:xfrm>
          <a:off x="0" y="0"/>
          <a:ext cx="0" cy="0"/>
          <a:chOff x="0" y="0"/>
          <a:chExt cx="0" cy="0"/>
        </a:xfrm>
      </p:grpSpPr>
      <p:sp>
        <p:nvSpPr>
          <p:cNvPr id="2" name="Freeform 2"/>
          <p:cNvSpPr/>
          <p:nvPr/>
        </p:nvSpPr>
        <p:spPr>
          <a:xfrm>
            <a:off x="483362" y="2419024"/>
            <a:ext cx="8942899" cy="7296654"/>
          </a:xfrm>
          <a:custGeom>
            <a:avLst/>
            <a:gdLst/>
            <a:ahLst/>
            <a:cxnLst/>
            <a:rect l="l" t="t" r="r" b="b"/>
            <a:pathLst>
              <a:path w="8942899" h="7296654">
                <a:moveTo>
                  <a:pt x="0" y="0"/>
                </a:moveTo>
                <a:lnTo>
                  <a:pt x="8942899" y="0"/>
                </a:lnTo>
                <a:lnTo>
                  <a:pt x="8942899" y="7296654"/>
                </a:lnTo>
                <a:lnTo>
                  <a:pt x="0" y="7296654"/>
                </a:lnTo>
                <a:lnTo>
                  <a:pt x="0" y="0"/>
                </a:lnTo>
                <a:close/>
              </a:path>
            </a:pathLst>
          </a:custGeom>
          <a:blipFill>
            <a:blip r:embed="rId2"/>
            <a:stretch>
              <a:fillRect l="-22110" r="-277"/>
            </a:stretch>
          </a:blipFill>
        </p:spPr>
        <p:txBody>
          <a:bodyPr/>
          <a:lstStyle/>
          <a:p>
            <a:endParaRPr lang="en-US"/>
          </a:p>
        </p:txBody>
      </p:sp>
      <p:sp>
        <p:nvSpPr>
          <p:cNvPr id="3" name="TextBox 3"/>
          <p:cNvSpPr txBox="1"/>
          <p:nvPr/>
        </p:nvSpPr>
        <p:spPr>
          <a:xfrm>
            <a:off x="1258088" y="962025"/>
            <a:ext cx="15771824" cy="1084581"/>
          </a:xfrm>
          <a:prstGeom prst="rect">
            <a:avLst/>
          </a:prstGeom>
        </p:spPr>
        <p:txBody>
          <a:bodyPr lIns="0" tIns="0" rIns="0" bIns="0" rtlCol="0" anchor="t">
            <a:spAutoFit/>
          </a:bodyPr>
          <a:lstStyle/>
          <a:p>
            <a:pPr marL="0" lvl="0" indent="0" algn="r">
              <a:lnSpc>
                <a:spcPts val="6700"/>
              </a:lnSpc>
              <a:spcBef>
                <a:spcPct val="0"/>
              </a:spcBef>
            </a:pPr>
            <a:r>
              <a:rPr lang="en-US" sz="6700">
                <a:solidFill>
                  <a:srgbClr val="000080"/>
                </a:solidFill>
                <a:latin typeface="Agrandir Narrow Bold"/>
              </a:rPr>
              <a:t>Why should we celebrate human rights?</a:t>
            </a:r>
          </a:p>
        </p:txBody>
      </p:sp>
      <p:sp>
        <p:nvSpPr>
          <p:cNvPr id="4" name="TextBox 4"/>
          <p:cNvSpPr txBox="1"/>
          <p:nvPr/>
        </p:nvSpPr>
        <p:spPr>
          <a:xfrm>
            <a:off x="9754110" y="3228138"/>
            <a:ext cx="7678706" cy="2839213"/>
          </a:xfrm>
          <a:prstGeom prst="rect">
            <a:avLst/>
          </a:prstGeom>
        </p:spPr>
        <p:txBody>
          <a:bodyPr lIns="0" tIns="0" rIns="0" bIns="0" rtlCol="0" anchor="t">
            <a:spAutoFit/>
          </a:bodyPr>
          <a:lstStyle/>
          <a:p>
            <a:pPr algn="ctr">
              <a:lnSpc>
                <a:spcPts val="4523"/>
              </a:lnSpc>
            </a:pPr>
            <a:r>
              <a:rPr lang="en-US" sz="2899">
                <a:solidFill>
                  <a:srgbClr val="000080"/>
                </a:solidFill>
                <a:latin typeface="Public Sans Bold"/>
              </a:rPr>
              <a:t>Throughout history we have seen the horrors that can be allowed to happen when Human Rights are taken away.</a:t>
            </a:r>
          </a:p>
          <a:p>
            <a:pPr marL="0" lvl="0" indent="0" algn="ctr">
              <a:lnSpc>
                <a:spcPts val="4523"/>
              </a:lnSpc>
            </a:pPr>
            <a:r>
              <a:rPr lang="en-US" sz="2899">
                <a:solidFill>
                  <a:srgbClr val="000080"/>
                </a:solidFill>
                <a:latin typeface="Public Sans Bold"/>
              </a:rPr>
              <a:t>Wars, Slavery, The Banning of Education, and Censorship of Speech</a:t>
            </a:r>
          </a:p>
        </p:txBody>
      </p:sp>
      <p:sp>
        <p:nvSpPr>
          <p:cNvPr id="5" name="TextBox 5"/>
          <p:cNvSpPr txBox="1"/>
          <p:nvPr/>
        </p:nvSpPr>
        <p:spPr>
          <a:xfrm>
            <a:off x="10646482" y="6484240"/>
            <a:ext cx="6191420" cy="2153286"/>
          </a:xfrm>
          <a:prstGeom prst="rect">
            <a:avLst/>
          </a:prstGeom>
        </p:spPr>
        <p:txBody>
          <a:bodyPr lIns="0" tIns="0" rIns="0" bIns="0" rtlCol="0" anchor="t">
            <a:spAutoFit/>
          </a:bodyPr>
          <a:lstStyle/>
          <a:p>
            <a:pPr marL="0" lvl="0" indent="0" algn="ctr">
              <a:lnSpc>
                <a:spcPts val="5739"/>
              </a:lnSpc>
              <a:spcBef>
                <a:spcPct val="0"/>
              </a:spcBef>
            </a:pPr>
            <a:r>
              <a:rPr lang="en-US" sz="4099">
                <a:solidFill>
                  <a:srgbClr val="EEBA32"/>
                </a:solidFill>
                <a:latin typeface="Public Sans Bold"/>
              </a:rPr>
              <a:t>standing up for human rights means standing up for what is right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1D1CB"/>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50685" y="0"/>
            <a:ext cx="18504297" cy="10472953"/>
            <a:chOff x="0" y="0"/>
            <a:chExt cx="4873560" cy="2758309"/>
          </a:xfrm>
        </p:grpSpPr>
        <p:sp>
          <p:nvSpPr>
            <p:cNvPr id="4" name="Freeform 4"/>
            <p:cNvSpPr/>
            <p:nvPr/>
          </p:nvSpPr>
          <p:spPr>
            <a:xfrm>
              <a:off x="0" y="0"/>
              <a:ext cx="4873560" cy="2758309"/>
            </a:xfrm>
            <a:custGeom>
              <a:avLst/>
              <a:gdLst/>
              <a:ahLst/>
              <a:cxnLst/>
              <a:rect l="l" t="t" r="r" b="b"/>
              <a:pathLst>
                <a:path w="4873560" h="2758309">
                  <a:moveTo>
                    <a:pt x="0" y="0"/>
                  </a:moveTo>
                  <a:lnTo>
                    <a:pt x="4873560" y="0"/>
                  </a:lnTo>
                  <a:lnTo>
                    <a:pt x="4873560" y="2758309"/>
                  </a:lnTo>
                  <a:lnTo>
                    <a:pt x="0" y="2758309"/>
                  </a:lnTo>
                  <a:close/>
                </a:path>
              </a:pathLst>
            </a:custGeom>
            <a:solidFill>
              <a:srgbClr val="000000">
                <a:alpha val="55686"/>
              </a:srgbClr>
            </a:solidFill>
          </p:spPr>
          <p:txBody>
            <a:bodyPr/>
            <a:lstStyle/>
            <a:p>
              <a:endParaRPr lang="en-US"/>
            </a:p>
          </p:txBody>
        </p:sp>
        <p:sp>
          <p:nvSpPr>
            <p:cNvPr id="5" name="TextBox 5"/>
            <p:cNvSpPr txBox="1"/>
            <p:nvPr/>
          </p:nvSpPr>
          <p:spPr>
            <a:xfrm>
              <a:off x="0" y="28575"/>
              <a:ext cx="4873560" cy="2729734"/>
            </a:xfrm>
            <a:prstGeom prst="rect">
              <a:avLst/>
            </a:prstGeom>
          </p:spPr>
          <p:txBody>
            <a:bodyPr lIns="50800" tIns="50800" rIns="50800" bIns="50800" rtlCol="0" anchor="ctr"/>
            <a:lstStyle/>
            <a:p>
              <a:pPr algn="ctr">
                <a:lnSpc>
                  <a:spcPts val="1999"/>
                </a:lnSpc>
              </a:pPr>
              <a:endParaRPr/>
            </a:p>
          </p:txBody>
        </p:sp>
      </p:grpSp>
      <p:sp>
        <p:nvSpPr>
          <p:cNvPr id="6" name="Freeform 6"/>
          <p:cNvSpPr/>
          <p:nvPr/>
        </p:nvSpPr>
        <p:spPr>
          <a:xfrm>
            <a:off x="16518404" y="6629684"/>
            <a:ext cx="927329" cy="719945"/>
          </a:xfrm>
          <a:custGeom>
            <a:avLst/>
            <a:gdLst/>
            <a:ahLst/>
            <a:cxnLst/>
            <a:rect l="l" t="t" r="r" b="b"/>
            <a:pathLst>
              <a:path w="927329" h="719945">
                <a:moveTo>
                  <a:pt x="0" y="0"/>
                </a:moveTo>
                <a:lnTo>
                  <a:pt x="927329" y="0"/>
                </a:lnTo>
                <a:lnTo>
                  <a:pt x="927329" y="719945"/>
                </a:lnTo>
                <a:lnTo>
                  <a:pt x="0" y="7199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rot="-10800000">
            <a:off x="565035" y="2642471"/>
            <a:ext cx="927329" cy="719945"/>
          </a:xfrm>
          <a:custGeom>
            <a:avLst/>
            <a:gdLst/>
            <a:ahLst/>
            <a:cxnLst/>
            <a:rect l="l" t="t" r="r" b="b"/>
            <a:pathLst>
              <a:path w="927329" h="719945">
                <a:moveTo>
                  <a:pt x="0" y="0"/>
                </a:moveTo>
                <a:lnTo>
                  <a:pt x="927330" y="0"/>
                </a:lnTo>
                <a:lnTo>
                  <a:pt x="927330" y="719945"/>
                </a:lnTo>
                <a:lnTo>
                  <a:pt x="0" y="7199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TextBox 8"/>
          <p:cNvSpPr txBox="1"/>
          <p:nvPr/>
        </p:nvSpPr>
        <p:spPr>
          <a:xfrm>
            <a:off x="678813" y="3956052"/>
            <a:ext cx="16930374" cy="2298697"/>
          </a:xfrm>
          <a:prstGeom prst="rect">
            <a:avLst/>
          </a:prstGeom>
        </p:spPr>
        <p:txBody>
          <a:bodyPr lIns="0" tIns="0" rIns="0" bIns="0" rtlCol="0" anchor="t">
            <a:spAutoFit/>
          </a:bodyPr>
          <a:lstStyle/>
          <a:p>
            <a:pPr marL="0" lvl="0" indent="0" algn="ctr">
              <a:lnSpc>
                <a:spcPts val="7999"/>
              </a:lnSpc>
              <a:spcBef>
                <a:spcPct val="0"/>
              </a:spcBef>
            </a:pPr>
            <a:r>
              <a:rPr lang="en-US" sz="7999">
                <a:solidFill>
                  <a:srgbClr val="FCFCFC"/>
                </a:solidFill>
                <a:latin typeface="Agrandir Narrow Bold"/>
              </a:rPr>
              <a:t>To deny people their Human Rights is to challenge their very humanity.</a:t>
            </a:r>
          </a:p>
        </p:txBody>
      </p:sp>
      <p:sp>
        <p:nvSpPr>
          <p:cNvPr id="9" name="TextBox 9"/>
          <p:cNvSpPr txBox="1"/>
          <p:nvPr/>
        </p:nvSpPr>
        <p:spPr>
          <a:xfrm>
            <a:off x="5112842" y="6591584"/>
            <a:ext cx="8062316" cy="615663"/>
          </a:xfrm>
          <a:prstGeom prst="rect">
            <a:avLst/>
          </a:prstGeom>
        </p:spPr>
        <p:txBody>
          <a:bodyPr lIns="0" tIns="0" rIns="0" bIns="0" rtlCol="0" anchor="t">
            <a:spAutoFit/>
          </a:bodyPr>
          <a:lstStyle/>
          <a:p>
            <a:pPr marL="0" lvl="0" indent="0" algn="ctr">
              <a:lnSpc>
                <a:spcPts val="3809"/>
              </a:lnSpc>
              <a:spcBef>
                <a:spcPct val="0"/>
              </a:spcBef>
            </a:pPr>
            <a:r>
              <a:rPr lang="en-US" sz="3809">
                <a:solidFill>
                  <a:srgbClr val="FCFCFC"/>
                </a:solidFill>
                <a:latin typeface="Agrandir Narrow Bold"/>
              </a:rPr>
              <a:t>NELSON MANDELA</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922</Words>
  <Application>Microsoft Office PowerPoint</Application>
  <PresentationFormat>Custom</PresentationFormat>
  <Paragraphs>78</Paragraphs>
  <Slides>12</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Agrandir Narrow Bold</vt:lpstr>
      <vt:lpstr>Arial</vt:lpstr>
      <vt:lpstr>Calibri</vt:lpstr>
      <vt:lpstr>Public Sans</vt:lpstr>
      <vt:lpstr>Public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Biodiversity education presentation Presentation in Dark Green White Corporate Clean Style</dc:title>
  <dc:creator>Mrs L Tetley</dc:creator>
  <cp:lastModifiedBy>Mrs L Tetley</cp:lastModifiedBy>
  <cp:revision>2</cp:revision>
  <dcterms:created xsi:type="dcterms:W3CDTF">2006-08-16T00:00:00Z</dcterms:created>
  <dcterms:modified xsi:type="dcterms:W3CDTF">2023-12-04T11:45:41Z</dcterms:modified>
  <dc:identifier>DAF1q5Pf-lY</dc:identifier>
</cp:coreProperties>
</file>